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28" r:id="rId2"/>
  </p:sldMasterIdLst>
  <p:notesMasterIdLst>
    <p:notesMasterId r:id="rId42"/>
  </p:notesMasterIdLst>
  <p:handoutMasterIdLst>
    <p:handoutMasterId r:id="rId43"/>
  </p:handoutMasterIdLst>
  <p:sldIdLst>
    <p:sldId id="479" r:id="rId3"/>
    <p:sldId id="490" r:id="rId4"/>
    <p:sldId id="491" r:id="rId5"/>
    <p:sldId id="482" r:id="rId6"/>
    <p:sldId id="483" r:id="rId7"/>
    <p:sldId id="486" r:id="rId8"/>
    <p:sldId id="489" r:id="rId9"/>
    <p:sldId id="485" r:id="rId10"/>
    <p:sldId id="488" r:id="rId11"/>
    <p:sldId id="495" r:id="rId12"/>
    <p:sldId id="497" r:id="rId13"/>
    <p:sldId id="487" r:id="rId14"/>
    <p:sldId id="493" r:id="rId15"/>
    <p:sldId id="372" r:id="rId16"/>
    <p:sldId id="405" r:id="rId17"/>
    <p:sldId id="373" r:id="rId18"/>
    <p:sldId id="498" r:id="rId19"/>
    <p:sldId id="505" r:id="rId20"/>
    <p:sldId id="509" r:id="rId21"/>
    <p:sldId id="510" r:id="rId22"/>
    <p:sldId id="494" r:id="rId23"/>
    <p:sldId id="391" r:id="rId24"/>
    <p:sldId id="403" r:id="rId25"/>
    <p:sldId id="383" r:id="rId26"/>
    <p:sldId id="503" r:id="rId27"/>
    <p:sldId id="499" r:id="rId28"/>
    <p:sldId id="507" r:id="rId29"/>
    <p:sldId id="406" r:id="rId30"/>
    <p:sldId id="464" r:id="rId31"/>
    <p:sldId id="502" r:id="rId32"/>
    <p:sldId id="364" r:id="rId33"/>
    <p:sldId id="480" r:id="rId34"/>
    <p:sldId id="501" r:id="rId35"/>
    <p:sldId id="481" r:id="rId36"/>
    <p:sldId id="409" r:id="rId37"/>
    <p:sldId id="473" r:id="rId38"/>
    <p:sldId id="368" r:id="rId39"/>
    <p:sldId id="385" r:id="rId40"/>
    <p:sldId id="511" r:id="rId41"/>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490"/>
            <p14:sldId id="491"/>
            <p14:sldId id="482"/>
            <p14:sldId id="483"/>
            <p14:sldId id="486"/>
            <p14:sldId id="489"/>
            <p14:sldId id="485"/>
            <p14:sldId id="488"/>
            <p14:sldId id="495"/>
            <p14:sldId id="497"/>
            <p14:sldId id="487"/>
            <p14:sldId id="493"/>
            <p14:sldId id="372"/>
            <p14:sldId id="405"/>
            <p14:sldId id="373"/>
            <p14:sldId id="498"/>
            <p14:sldId id="505"/>
            <p14:sldId id="509"/>
            <p14:sldId id="510"/>
            <p14:sldId id="494"/>
            <p14:sldId id="391"/>
            <p14:sldId id="403"/>
            <p14:sldId id="383"/>
            <p14:sldId id="503"/>
            <p14:sldId id="499"/>
            <p14:sldId id="507"/>
            <p14:sldId id="406"/>
            <p14:sldId id="464"/>
            <p14:sldId id="502"/>
            <p14:sldId id="364"/>
            <p14:sldId id="480"/>
            <p14:sldId id="501"/>
            <p14:sldId id="481"/>
            <p14:sldId id="409"/>
            <p14:sldId id="473"/>
            <p14:sldId id="368"/>
            <p14:sldId id="385"/>
            <p14:sldId id="511"/>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409"/>
    <a:srgbClr val="FFF1F4"/>
    <a:srgbClr val="1A4F68"/>
    <a:srgbClr val="0C4360"/>
    <a:srgbClr val="FF671F"/>
    <a:srgbClr val="E52C10"/>
    <a:srgbClr val="0074AF"/>
    <a:srgbClr val="FCCDB6"/>
    <a:srgbClr val="D9D9D9"/>
    <a:srgbClr val="004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ECB3C-4852-4103-9547-9D78AD96A763}" v="1111" dt="2022-01-27T01:11:04.365"/>
    <p1510:client id="{E9C2CDB7-8F87-4510-B1D0-6DDB87B67487}" v="1608" vWet="1609" dt="2022-01-26T22:37:47.342"/>
    <p1510:client id="{FFA04BA7-9131-47B6-A9A0-969DD0712145}" v="88" dt="2022-01-27T00:30:02.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2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a:effectLst/>
            </a:rPr>
            <a:t>Hosting plans range from freemium to $15,000/month</a:t>
          </a:r>
          <a:endParaRPr lang="en-US" sz="180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a:effectLst/>
            </a:rPr>
            <a:t>Hosting plans range from freemium to $15,000/month</a:t>
          </a:r>
          <a:endParaRPr lang="en-US" sz="1800" kern="120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1/27/2022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1/27/2022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15</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22</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23</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24</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we make it really easy to track</a:t>
            </a:r>
            <a:r>
              <a:rPr lang="en-US" baseline="0"/>
              <a:t> diet, treatments, and anything else that could possibly influence your condition. </a:t>
            </a:r>
          </a:p>
          <a:p>
            <a:endParaRPr lang="en-US" baseline="0"/>
          </a:p>
          <a:p>
            <a:r>
              <a:rPr lang="en-US"/>
              <a:t>Remove Browser image</a:t>
            </a:r>
          </a:p>
          <a:p>
            <a:endParaRPr lang="en-US"/>
          </a:p>
          <a:p>
            <a:r>
              <a:rPr lang="en-US"/>
              <a:t>“Track factors” in </a:t>
            </a:r>
          </a:p>
        </p:txBody>
      </p:sp>
      <p:sp>
        <p:nvSpPr>
          <p:cNvPr id="4" name="Slide Number Placeholder 3"/>
          <p:cNvSpPr>
            <a:spLocks noGrp="1"/>
          </p:cNvSpPr>
          <p:nvPr>
            <p:ph type="sldNum" sz="quarter" idx="10"/>
          </p:nvPr>
        </p:nvSpPr>
        <p:spPr/>
        <p:txBody>
          <a:bodyPr/>
          <a:lstStyle/>
          <a:p>
            <a:fld id="{0D21FD99-CF01-4548-8FAD-2C9397742E54}" type="slidenum">
              <a:rPr lang="en-US" smtClean="0"/>
              <a:t>28</a:t>
            </a:fld>
            <a:endParaRPr lang="en-US"/>
          </a:p>
        </p:txBody>
      </p:sp>
    </p:spTree>
    <p:extLst>
      <p:ext uri="{BB962C8B-B14F-4D97-AF65-F5344CB8AC3E}">
        <p14:creationId xmlns:p14="http://schemas.microsoft.com/office/powerpoint/2010/main" val="3957838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29</a:t>
            </a:fld>
            <a:endParaRPr lang="en-US"/>
          </a:p>
        </p:txBody>
      </p:sp>
    </p:spTree>
    <p:extLst>
      <p:ext uri="{BB962C8B-B14F-4D97-AF65-F5344CB8AC3E}">
        <p14:creationId xmlns:p14="http://schemas.microsoft.com/office/powerpoint/2010/main" val="428433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9524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35</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37</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 billion</a:t>
            </a:r>
            <a:r>
              <a:rPr lang="en-US" baseline="0"/>
              <a:t> are suffering [pause here] from autoimmune diseases like Crone's disease, psoriasis, and Fibromyalgia. </a:t>
            </a:r>
          </a:p>
          <a:p>
            <a:endParaRPr lang="en-US" baseline="0"/>
          </a:p>
          <a:p>
            <a:r>
              <a:rPr lang="en-US" baseline="0"/>
              <a:t>Another half a billion people are suffering from depression and other mental illnesses.</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baseline="0"/>
              <a:t>Indeed 12 people will have committed suicide by the end of this presentation.  Hopefully, not as a result of this presentation, but I believe due to massive failures in our current systems of clinical research and diagnosis.  Currently, it costs as much as $48,000 per subject in a Phase III clinical trial.   This has resulted in very little data on the effects of any factors that aren’t patentable. Furthermore, something that all of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38</a:t>
            </a:fld>
            <a:endParaRPr lang="en-US"/>
          </a:p>
        </p:txBody>
      </p:sp>
    </p:spTree>
    <p:extLst>
      <p:ext uri="{BB962C8B-B14F-4D97-AF65-F5344CB8AC3E}">
        <p14:creationId xmlns:p14="http://schemas.microsoft.com/office/powerpoint/2010/main" val="1318662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on every medication, food, and nutritional supplement showing the change from baseline for </a:t>
            </a:r>
            <a:r>
              <a:rPr lang="en-US" err="1"/>
              <a:t>symtoms</a:t>
            </a:r>
            <a:r>
              <a:rPr lang="en-US"/>
              <a:t> or disease risk and providing a cost-benefit analysis weighing personal health risk/</a:t>
            </a:r>
            <a:r>
              <a:rPr lang="en-US" err="1"/>
              <a:t>benfit</a:t>
            </a:r>
            <a:r>
              <a:rPr lang="en-US"/>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every disease, and many interventions there is an app and they continue to grow.  The user interfaces tailor to focus on that disease but they require the same basic core infrastructure. </a:t>
            </a:r>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3315121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14</a:t>
            </a:fld>
            <a:endParaRPr lang="en-US"/>
          </a:p>
        </p:txBody>
      </p:sp>
    </p:spTree>
    <p:extLst>
      <p:ext uri="{BB962C8B-B14F-4D97-AF65-F5344CB8AC3E}">
        <p14:creationId xmlns:p14="http://schemas.microsoft.com/office/powerpoint/2010/main" val="73885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7320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1/27/2022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D56A0-8B78-49B7-A038-B8F1B412CE95}"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D56A0-8B78-49B7-A038-B8F1B412CE95}"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1/27/2022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3677" r:id="rId13"/>
    <p:sldLayoutId id="2147483679"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1/27/2022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12" r:id="rId13"/>
    <p:sldLayoutId id="2147484113"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microsoft.com/office/2007/relationships/hdphoto" Target="../media/hdphoto1.wdp"/><Relationship Id="rId3" Type="http://schemas.openxmlformats.org/officeDocument/2006/relationships/notesSlide" Target="../notesSlides/notesSlide12.xml"/><Relationship Id="rId21" Type="http://schemas.openxmlformats.org/officeDocument/2006/relationships/image" Target="../media/image65.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slideLayout" Target="../slideLayouts/slideLayout26.xml"/><Relationship Id="rId16" Type="http://schemas.openxmlformats.org/officeDocument/2006/relationships/image" Target="../media/image61.png"/><Relationship Id="rId20" Type="http://schemas.openxmlformats.org/officeDocument/2006/relationships/image" Target="../media/image64.jpeg"/><Relationship Id="rId1" Type="http://schemas.openxmlformats.org/officeDocument/2006/relationships/tags" Target="../tags/tag2.xml"/><Relationship Id="rId6" Type="http://schemas.openxmlformats.org/officeDocument/2006/relationships/image" Target="../media/image51.png"/><Relationship Id="rId11" Type="http://schemas.openxmlformats.org/officeDocument/2006/relationships/image" Target="../media/image56.jpeg"/><Relationship Id="rId24" Type="http://schemas.openxmlformats.org/officeDocument/2006/relationships/image" Target="../media/image68.jpe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7.png"/><Relationship Id="rId10" Type="http://schemas.openxmlformats.org/officeDocument/2006/relationships/image" Target="../media/image55.gif"/><Relationship Id="rId19" Type="http://schemas.openxmlformats.org/officeDocument/2006/relationships/image" Target="../media/image63.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audio" Target="../media/media1.m4a"/><Relationship Id="rId7" Type="http://schemas.openxmlformats.org/officeDocument/2006/relationships/image" Target="../media/image78.png"/><Relationship Id="rId2" Type="http://schemas.microsoft.com/office/2007/relationships/media" Target="../media/media1.m4a"/><Relationship Id="rId1" Type="http://schemas.openxmlformats.org/officeDocument/2006/relationships/tags" Target="../tags/tag3.xml"/><Relationship Id="rId6" Type="http://schemas.openxmlformats.org/officeDocument/2006/relationships/image" Target="../media/image77.png"/><Relationship Id="rId5" Type="http://schemas.openxmlformats.org/officeDocument/2006/relationships/notesSlide" Target="../notesSlides/notesSlide17.xml"/><Relationship Id="rId4"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healthylongevity.guide/" TargetMode="External"/><Relationship Id="rId2" Type="http://schemas.openxmlformats.org/officeDocument/2006/relationships/hyperlink" Target="https://www.healthylongevity.clinic/"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70.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9.xml"/><Relationship Id="rId16" Type="http://schemas.openxmlformats.org/officeDocument/2006/relationships/image" Target="../media/image98.png"/><Relationship Id="rId1" Type="http://schemas.openxmlformats.org/officeDocument/2006/relationships/slideLayout" Target="../slideLayouts/slideLayout1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70.png"/><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10.png"/><Relationship Id="rId18" Type="http://schemas.openxmlformats.org/officeDocument/2006/relationships/image" Target="../media/image52.png"/><Relationship Id="rId3" Type="http://schemas.openxmlformats.org/officeDocument/2006/relationships/notesSlide" Target="../notesSlides/notesSlide21.xml"/><Relationship Id="rId21" Type="http://schemas.openxmlformats.org/officeDocument/2006/relationships/image" Target="../media/image46.png"/><Relationship Id="rId7" Type="http://schemas.openxmlformats.org/officeDocument/2006/relationships/image" Target="../media/image109.png"/><Relationship Id="rId12" Type="http://schemas.openxmlformats.org/officeDocument/2006/relationships/image" Target="../media/image51.png"/><Relationship Id="rId17" Type="http://schemas.openxmlformats.org/officeDocument/2006/relationships/image" Target="../media/image60.png"/><Relationship Id="rId2" Type="http://schemas.openxmlformats.org/officeDocument/2006/relationships/slideLayout" Target="../slideLayouts/slideLayout12.xml"/><Relationship Id="rId16" Type="http://schemas.openxmlformats.org/officeDocument/2006/relationships/image" Target="../media/image59.png"/><Relationship Id="rId20" Type="http://schemas.openxmlformats.org/officeDocument/2006/relationships/image" Target="../media/image54.png"/><Relationship Id="rId1" Type="http://schemas.openxmlformats.org/officeDocument/2006/relationships/tags" Target="../tags/tag4.xml"/><Relationship Id="rId6" Type="http://schemas.openxmlformats.org/officeDocument/2006/relationships/image" Target="../media/image63.png"/><Relationship Id="rId11" Type="http://schemas.openxmlformats.org/officeDocument/2006/relationships/image" Target="../media/image50.png"/><Relationship Id="rId5" Type="http://schemas.openxmlformats.org/officeDocument/2006/relationships/image" Target="../media/image108.jpeg"/><Relationship Id="rId15" Type="http://schemas.openxmlformats.org/officeDocument/2006/relationships/image" Target="../media/image58.png"/><Relationship Id="rId10" Type="http://schemas.microsoft.com/office/2007/relationships/hdphoto" Target="../media/hdphoto1.wdp"/><Relationship Id="rId19" Type="http://schemas.openxmlformats.org/officeDocument/2006/relationships/image" Target="../media/image53.png"/><Relationship Id="rId4" Type="http://schemas.openxmlformats.org/officeDocument/2006/relationships/image" Target="../media/image107.png"/><Relationship Id="rId9" Type="http://schemas.openxmlformats.org/officeDocument/2006/relationships/image" Target="../media/image62.png"/><Relationship Id="rId1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a:ln w="0"/>
                <a:solidFill>
                  <a:srgbClr val="FF671F"/>
                </a:solidFill>
                <a:latin typeface="Abadi Extra Light" panose="020B0604020202020204" pitchFamily="34" charset="0"/>
              </a:rPr>
              <a:t>An </a:t>
            </a:r>
            <a:r>
              <a:rPr lang="en-US" sz="6600">
                <a:ln w="0"/>
                <a:solidFill>
                  <a:srgbClr val="FF671F"/>
                </a:solidFill>
                <a:latin typeface="Abadi Extra Light" panose="020B0604020202020204" pitchFamily="34" charset="0"/>
              </a:rPr>
              <a:t>O</a:t>
            </a:r>
            <a:r>
              <a:rPr lang="en-US" sz="6600" b="0" cap="none" spc="0">
                <a:ln w="0"/>
                <a:solidFill>
                  <a:srgbClr val="FF671F"/>
                </a:solidFill>
                <a:latin typeface="Abadi Extra Light" panose="020B0604020202020204" pitchFamily="34" charset="0"/>
              </a:rPr>
              <a:t>pen-Source </a:t>
            </a:r>
            <a:r>
              <a:rPr lang="en-US" sz="6600">
                <a:ln w="0"/>
                <a:solidFill>
                  <a:srgbClr val="FF671F"/>
                </a:solidFill>
                <a:latin typeface="Abadi Extra Light"/>
              </a:rPr>
              <a:t>Collaborative</a:t>
            </a:r>
          </a:p>
          <a:p>
            <a:pPr algn="ctr"/>
            <a:r>
              <a:rPr lang="en-US" sz="6600" b="0" cap="none" spc="0">
                <a:ln w="0"/>
                <a:solidFill>
                  <a:srgbClr val="FF671F"/>
                </a:solidFill>
                <a:latin typeface="Abadi Extra Light"/>
              </a:rPr>
              <a:t>Framework</a:t>
            </a:r>
            <a:r>
              <a:rPr lang="en-US" sz="6600" b="0" cap="none" spc="0">
                <a:ln w="0"/>
                <a:solidFill>
                  <a:srgbClr val="FF671F"/>
                </a:solidFill>
                <a:latin typeface="Abadi Extra Light" panose="020B0604020202020204" pitchFamily="34" charset="0"/>
              </a:rPr>
              <a:t> for </a:t>
            </a:r>
            <a:r>
              <a:rPr lang="en-US" sz="6600">
                <a:ln w="0"/>
                <a:solidFill>
                  <a:srgbClr val="FF671F"/>
                </a:solidFill>
                <a:latin typeface="Abadi Extra Light"/>
              </a:rPr>
              <a:t>Digital Health </a:t>
            </a:r>
            <a:endParaRPr lang="en-US" sz="6600" b="0" cap="none" spc="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Automattic (Wordpress.com)</a:t>
            </a:r>
            <a:endParaRPr lang="en-US" sz="3200" b="1" i="0" u="sng">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a:effectLst/>
              </a:rPr>
              <a:t>There are more than 59,000 WordPress plugins</a:t>
            </a:r>
            <a:endParaRPr lang="en-US" sz="3600"/>
          </a:p>
        </p:txBody>
      </p:sp>
    </p:spTree>
    <p:extLst>
      <p:ext uri="{BB962C8B-B14F-4D97-AF65-F5344CB8AC3E}">
        <p14:creationId xmlns:p14="http://schemas.microsoft.com/office/powerpoint/2010/main" val="257265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116690" y="3238887"/>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sp>
        <p:nvSpPr>
          <p:cNvPr id="8" name="TextBox 7"/>
          <p:cNvSpPr txBox="1"/>
          <p:nvPr/>
        </p:nvSpPr>
        <p:spPr>
          <a:xfrm>
            <a:off x="2633608" y="918918"/>
            <a:ext cx="6924782" cy="830997"/>
          </a:xfrm>
          <a:prstGeom prst="rect">
            <a:avLst/>
          </a:prstGeom>
          <a:noFill/>
        </p:spPr>
        <p:txBody>
          <a:bodyPr wrap="square" lIns="91440" tIns="45720" rIns="91440" bIns="45720" rtlCol="0" anchor="t">
            <a:spAutoFit/>
          </a:bodyPr>
          <a:lstStyle/>
          <a:p>
            <a:pPr algn="ctr"/>
            <a:r>
              <a:rPr lang="en-US" sz="4800" dirty="0">
                <a:solidFill>
                  <a:srgbClr val="EAEAEA"/>
                </a:solidFill>
                <a:latin typeface="Nexa Bold"/>
              </a:rPr>
              <a:t>Data Collection Plugins</a:t>
            </a:r>
            <a:endParaRPr lang="en-US" sz="4800" dirty="0">
              <a:solidFill>
                <a:srgbClr val="EAEAEA"/>
              </a:solidFill>
              <a:latin typeface="Nexa Bold" panose="02000000000000000000" pitchFamily="50"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5"/>
          <a:stretch>
            <a:fillRect/>
          </a:stretch>
        </p:blipFill>
        <p:spPr>
          <a:xfrm>
            <a:off x="8507037" y="2171075"/>
            <a:ext cx="2323237" cy="4114800"/>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462760" y="1943958"/>
            <a:ext cx="3659246" cy="2926080"/>
          </a:xfrm>
        </p:spPr>
        <p:txBody>
          <a:bodyPr vert="horz" lIns="91440" tIns="45720" rIns="91440" bIns="45720" rtlCol="0" anchor="b">
            <a:noAutofit/>
          </a:bodyPr>
          <a:lstStyle/>
          <a:p>
            <a:r>
              <a:rPr lang="en-US" sz="5400"/>
              <a:t>Open</a:t>
            </a:r>
            <a:br>
              <a:rPr lang="en-US" sz="5400"/>
            </a:br>
            <a:r>
              <a:rPr lang="en-US" sz="5400"/>
              <a:t>Cures</a:t>
            </a:r>
            <a:br>
              <a:rPr lang="en-US" sz="5400"/>
            </a:br>
            <a:r>
              <a:rPr lang="en-US" sz="5400"/>
              <a:t>Trial</a:t>
            </a:r>
            <a:br>
              <a:rPr lang="en-US" sz="5400"/>
            </a:br>
            <a:r>
              <a:rPr lang="en-US" sz="5400"/>
              <a:t>Management</a:t>
            </a:r>
            <a:br>
              <a:rPr lang="en-US" sz="5400"/>
            </a:br>
            <a:r>
              <a:rPr lang="en-US" sz="540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feld 2">
            <a:extLst>
              <a:ext uri="{FF2B5EF4-FFF2-40B4-BE49-F238E27FC236}">
                <a16:creationId xmlns:a16="http://schemas.microsoft.com/office/drawing/2014/main" id="{8D46DBA8-80DF-4AD4-83B9-D64D0B3A1A1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Text hinzufügen</a:t>
            </a:r>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70"/>
            <a:ext cx="3956299" cy="2329926"/>
          </a:xfrm>
        </p:spPr>
        <p:txBody>
          <a:bodyPr vert="horz" lIns="91440" tIns="45720" rIns="91440" bIns="45720" rtlCol="0" anchor="b">
            <a:noAutofit/>
          </a:bodyPr>
          <a:lstStyle/>
          <a:p>
            <a:r>
              <a:rPr lang="en-US" sz="6600" dirty="0"/>
              <a:t>Outcome Labels</a:t>
            </a:r>
            <a:br>
              <a:rPr lang="en-US" sz="6600" dirty="0"/>
            </a:br>
            <a:r>
              <a:rPr lang="en-US" sz="6600" dirty="0"/>
              <a:t>Plugin</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71" y="78889"/>
            <a:ext cx="2852249" cy="67002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178584" y="3027421"/>
            <a:ext cx="4276426" cy="3416320"/>
          </a:xfrm>
          <a:prstGeom prst="rect">
            <a:avLst/>
          </a:prstGeom>
          <a:noFill/>
        </p:spPr>
        <p:txBody>
          <a:bodyPr wrap="square" rtlCol="0">
            <a:spAutoFit/>
          </a:bodyPr>
          <a:lstStyle/>
          <a:p>
            <a:pPr algn="ctr"/>
            <a:r>
              <a:rPr lang="en-US" sz="3600" dirty="0">
                <a:solidFill>
                  <a:schemeClr val="bg1"/>
                </a:solidFill>
              </a:rPr>
              <a:t>It would be far more valuable to know the health effects of different foods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921" y="13082"/>
            <a:ext cx="2952448" cy="6766029"/>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8090" y="3968750"/>
            <a:ext cx="1960081"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69"/>
            <a:ext cx="3956299" cy="2514775"/>
          </a:xfrm>
        </p:spPr>
        <p:txBody>
          <a:bodyPr vert="horz" lIns="91440" tIns="45720" rIns="91440" bIns="45720" rtlCol="0" anchor="b">
            <a:noAutofit/>
          </a:bodyPr>
          <a:lstStyle/>
          <a:p>
            <a:r>
              <a:rPr lang="en-US" sz="6600" dirty="0"/>
              <a:t>Study Generation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14233" y="239488"/>
            <a:ext cx="3956299" cy="3130596"/>
          </a:xfrm>
        </p:spPr>
        <p:txBody>
          <a:bodyPr vert="horz" lIns="91440" tIns="45720" rIns="91440" bIns="45720" rtlCol="0" anchor="b">
            <a:noAutofit/>
          </a:bodyPr>
          <a:lstStyle/>
          <a:p>
            <a:r>
              <a:rPr lang="en-US" sz="5400" dirty="0"/>
              <a:t>Decision-Support Notification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354" y="145751"/>
            <a:ext cx="6498679" cy="6712249"/>
          </a:xfrm>
          <a:prstGeom prst="rect">
            <a:avLst/>
          </a:prstGeom>
        </p:spPr>
      </p:pic>
    </p:spTree>
    <p:extLst>
      <p:ext uri="{BB962C8B-B14F-4D97-AF65-F5344CB8AC3E}">
        <p14:creationId xmlns:p14="http://schemas.microsoft.com/office/powerpoint/2010/main" val="33827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a:latin typeface="Abadi" panose="020B0604020104020204" pitchFamily="34" charset="0"/>
              </a:rPr>
              <a:t>How to Incentivize Collaboration </a:t>
            </a:r>
          </a:p>
          <a:p>
            <a:pPr algn="ctr"/>
            <a:r>
              <a:rPr lang="en-US" sz="400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Rockwell" panose="02060603020205020403"/>
                <a:ea typeface="+mn-ea"/>
                <a:cs typeface="+mn-cs"/>
              </a:rPr>
              <a:t>Grants</a:t>
            </a:r>
          </a:p>
        </p:txBody>
      </p:sp>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709963" y="934030"/>
            <a:ext cx="10743802" cy="830997"/>
          </a:xfrm>
          <a:prstGeom prst="rect">
            <a:avLst/>
          </a:prstGeom>
        </p:spPr>
        <p:txBody>
          <a:bodyPr wrap="square" lIns="91440" tIns="45720" rIns="91440" bIns="45720" anchor="t">
            <a:spAutoFit/>
          </a:bodyPr>
          <a:lstStyle/>
          <a:p>
            <a:pPr algn="ctr"/>
            <a:r>
              <a:rPr lang="en" sz="4800">
                <a:solidFill>
                  <a:schemeClr val="bg1"/>
                </a:solidFill>
                <a:latin typeface="Nexa Light"/>
              </a:rPr>
              <a:t>CLOSED-SOURCE ALTERNATIVES</a:t>
            </a:r>
            <a:endParaRPr lang="en-US" sz="4800">
              <a:solidFill>
                <a:schemeClr val="bg1"/>
              </a:solidFill>
            </a:endParaRPr>
          </a:p>
        </p:txBody>
      </p:sp>
      <p:grpSp>
        <p:nvGrpSpPr>
          <p:cNvPr id="16" name="Group 15"/>
          <p:cNvGrpSpPr/>
          <p:nvPr/>
        </p:nvGrpSpPr>
        <p:grpSpPr>
          <a:xfrm>
            <a:off x="1144635" y="2575586"/>
            <a:ext cx="9728403" cy="2598877"/>
            <a:chOff x="2089910" y="2435520"/>
            <a:chExt cx="14219371" cy="3078732"/>
          </a:xfrm>
        </p:grpSpPr>
        <p:graphicFrame>
          <p:nvGraphicFramePr>
            <p:cNvPr id="17" name="Shape 112"/>
            <p:cNvGraphicFramePr/>
            <p:nvPr>
              <p:extLst>
                <p:ext uri="{D42A27DB-BD31-4B8C-83A1-F6EECF244321}">
                  <p14:modId xmlns:p14="http://schemas.microsoft.com/office/powerpoint/2010/main" val="1773014680"/>
                </p:ext>
              </p:extLst>
            </p:nvPr>
          </p:nvGraphicFramePr>
          <p:xfrm>
            <a:off x="2089910" y="2435520"/>
            <a:ext cx="14219371" cy="3078732"/>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a:ea typeface="News Cycle"/>
                            <a:cs typeface="News Cycle"/>
                            <a:sym typeface="News Cycle"/>
                          </a:rPr>
                          <a:t>Price</a:t>
                        </a:r>
                        <a:r>
                          <a:rPr lang="en-US" sz="1900" b="0" baseline="0">
                            <a:solidFill>
                              <a:srgbClr val="FFFFFF"/>
                            </a:solidFill>
                            <a:latin typeface="Calibri Light"/>
                            <a:ea typeface="News Cycle"/>
                            <a:cs typeface="News Cycle"/>
                            <a:sym typeface="News Cycle"/>
                          </a:rPr>
                          <a:t> per </a:t>
                        </a:r>
                        <a:r>
                          <a:rPr lang="en-US" sz="1900" b="0">
                            <a:solidFill>
                              <a:srgbClr val="FFFFFF"/>
                            </a:solidFill>
                            <a:latin typeface="Calibri Light"/>
                            <a:ea typeface="News Cycle"/>
                            <a:cs typeface="News Cycle"/>
                            <a:sym typeface="News Cycle"/>
                          </a:rPr>
                          <a:t>user </a:t>
                        </a:r>
                        <a:r>
                          <a:rPr lang="en-US" sz="1900" b="0" baseline="0">
                            <a:solidFill>
                              <a:srgbClr val="FFFFFF"/>
                            </a:solidFill>
                            <a:latin typeface="Calibri Light"/>
                            <a:ea typeface="News Cycle"/>
                            <a:cs typeface="News Cycle"/>
                            <a:sym typeface="News Cycle"/>
                          </a:rPr>
                          <a:t>per year</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Data</a:t>
                        </a:r>
                        <a:r>
                          <a:rPr lang="en-US" sz="1900" b="0" baseline="0">
                            <a:solidFill>
                              <a:srgbClr val="FFFFFF"/>
                            </a:solidFill>
                            <a:latin typeface="Calibri Light"/>
                            <a:ea typeface="News Cycle"/>
                            <a:cs typeface="News Cycle"/>
                            <a:sym typeface="News Cycle"/>
                          </a:rPr>
                          <a:t> Aggregation</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Open-Source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Plugin</a:t>
                        </a:r>
                      </a:p>
                      <a:p>
                        <a:pPr lvl="0" algn="ctr" rtl="0">
                          <a:spcBef>
                            <a:spcPts val="0"/>
                          </a:spcBef>
                          <a:buNone/>
                        </a:pPr>
                        <a:r>
                          <a:rPr lang="en-US" sz="1900" b="0">
                            <a:solidFill>
                              <a:srgbClr val="FFFFFF"/>
                            </a:solidFill>
                            <a:latin typeface="Calibri Light"/>
                            <a:ea typeface="News Cycle"/>
                            <a:cs typeface="News Cycle"/>
                            <a:sym typeface="News Cycle"/>
                          </a:rPr>
                          <a:t>Marketplace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Research</a:t>
                        </a:r>
                        <a:r>
                          <a:rPr lang="en-US" sz="1900" b="0" baseline="0">
                            <a:solidFill>
                              <a:srgbClr val="FFFFFF"/>
                            </a:solidFill>
                            <a:latin typeface="Calibri Light"/>
                            <a:ea typeface="News Cycle"/>
                            <a:cs typeface="News Cycle"/>
                            <a:sym typeface="News Cycle"/>
                          </a:rPr>
                          <a:t> Platform</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extLst>
                    <a:ext uri="{0D108BD9-81ED-4DB2-BD59-A6C34878D82A}">
                      <a16:rowId xmlns:a16="http://schemas.microsoft.com/office/drawing/2014/main" val="10005"/>
                    </a:ext>
                  </a:extLst>
                </a:tr>
                <a:tr h="403100">
                  <a:tc>
                    <a:txBody>
                      <a:bodyPr/>
                      <a:lstStyle/>
                      <a:p>
                        <a:pPr lvl="0" algn="ctr">
                          <a:spcBef>
                            <a:spcPts val="0"/>
                          </a:spcBef>
                          <a:buNone/>
                        </a:pPr>
                        <a:r>
                          <a:rPr lang="en-US" sz="1900" b="1" spc="600">
                            <a:latin typeface="Agency FB"/>
                          </a:rPr>
                          <a:t>CureDAO</a:t>
                        </a:r>
                        <a:endParaRPr b="1" spc="60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pic>
          <p:nvPicPr>
            <p:cNvPr id="31" name="Picture 30" descr="validic-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721" y="4465740"/>
              <a:ext cx="2458453" cy="418079"/>
            </a:xfrm>
            <a:prstGeom prst="rect">
              <a:avLst/>
            </a:prstGeom>
          </p:spPr>
        </p:pic>
        <p:pic>
          <p:nvPicPr>
            <p:cNvPr id="32" name="Picture 31" descr="human_api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7721" y="3854435"/>
              <a:ext cx="2059620"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US" sz="6600" b="0" kern="0">
                <a:solidFill>
                  <a:schemeClr val="bg1"/>
                </a:solidFill>
                <a:latin typeface="Nexa Light"/>
              </a:rPr>
              <a:t>Team Traction</a:t>
            </a:r>
            <a:endParaRPr lang="en" sz="6600" b="0" kern="0">
              <a:solidFill>
                <a:schemeClr val="bg1"/>
              </a:solidFill>
              <a:latin typeface="Nexa Light"/>
            </a:endParaRPr>
          </a:p>
        </p:txBody>
      </p:sp>
      <p:sp>
        <p:nvSpPr>
          <p:cNvPr id="6" name="TextBox 5"/>
          <p:cNvSpPr txBox="1"/>
          <p:nvPr/>
        </p:nvSpPr>
        <p:spPr>
          <a:xfrm>
            <a:off x="1079228" y="2080163"/>
            <a:ext cx="10033543" cy="4881016"/>
          </a:xfrm>
          <a:prstGeom prst="rect">
            <a:avLst/>
          </a:prstGeom>
          <a:noFill/>
        </p:spPr>
        <p:txBody>
          <a:bodyPr wrap="square" rtlCol="0">
            <a:spAutoFit/>
          </a:bodyPr>
          <a:lstStyle/>
          <a:p>
            <a:pPr marL="571500" indent="-571500">
              <a:buFont typeface="Arial" panose="020B0604020202020204" pitchFamily="34" charset="0"/>
              <a:buChar char="•"/>
            </a:pPr>
            <a:endParaRPr lang="en-US" sz="3600">
              <a:solidFill>
                <a:schemeClr val="bg1"/>
              </a:solidFill>
              <a:latin typeface="Nexa Light" panose="02000000000000000000" pitchFamily="50" charset="0"/>
            </a:endParaRPr>
          </a:p>
          <a:p>
            <a:pPr marL="571500" indent="-571500">
              <a:buFont typeface="Arial" panose="020B0604020202020204" pitchFamily="34" charset="0"/>
              <a:buChar char="•"/>
            </a:pPr>
            <a:r>
              <a:rPr lang="en-US" sz="3600">
                <a:solidFill>
                  <a:schemeClr val="bg1"/>
                </a:solidFill>
                <a:latin typeface="Nexa Light" panose="02000000000000000000" pitchFamily="50" charset="0"/>
              </a:rPr>
              <a:t>300 Diagnostic Test Customers</a:t>
            </a:r>
          </a:p>
          <a:p>
            <a:pPr marL="571500" indent="-571500">
              <a:buFont typeface="Arial" panose="020B0604020202020204" pitchFamily="34" charset="0"/>
              <a:buChar char="•"/>
            </a:pPr>
            <a:r>
              <a:rPr lang="en-US" sz="3600">
                <a:solidFill>
                  <a:schemeClr val="bg1"/>
                </a:solidFill>
                <a:latin typeface="Nexa Light" panose="02000000000000000000" pitchFamily="50" charset="0"/>
              </a:rPr>
              <a:t>10,000 Users in Over 50 Countries </a:t>
            </a:r>
          </a:p>
          <a:p>
            <a:pPr marL="571500" indent="-571500">
              <a:buFont typeface="Arial" panose="020B0604020202020204" pitchFamily="34" charset="0"/>
              <a:buChar char="•"/>
            </a:pPr>
            <a:r>
              <a:rPr lang="en-US" sz="3600">
                <a:solidFill>
                  <a:schemeClr val="bg1"/>
                </a:solidFill>
                <a:latin typeface="Nexa Light" panose="02000000000000000000" pitchFamily="50" charset="0"/>
              </a:rPr>
              <a:t>12 Million Data Points Obtained</a:t>
            </a:r>
          </a:p>
          <a:p>
            <a:pPr marL="571500" indent="-571500">
              <a:buFont typeface="Arial" panose="020B0604020202020204" pitchFamily="34" charset="0"/>
              <a:buChar char="•"/>
            </a:pPr>
            <a:r>
              <a:rPr lang="en-US" sz="3600">
                <a:solidFill>
                  <a:schemeClr val="bg1"/>
                </a:solidFill>
                <a:latin typeface="Nexa Light" panose="02000000000000000000" pitchFamily="50" charset="0"/>
              </a:rPr>
              <a:t>80,000 Studies Examining the Effects of Factors on Health Outcomes</a:t>
            </a:r>
          </a:p>
          <a:p>
            <a:pPr marL="571500" indent="-571500">
              <a:buFont typeface="Arial" panose="020B0604020202020204" pitchFamily="34" charset="0"/>
              <a:buChar char="•"/>
            </a:pPr>
            <a:r>
              <a:rPr lang="en-US" sz="3600">
                <a:solidFill>
                  <a:schemeClr val="bg1"/>
                </a:solidFill>
                <a:latin typeface="Nexa Light" panose="02000000000000000000" pitchFamily="50" charset="0"/>
              </a:rPr>
              <a:t>23 DAO Members</a:t>
            </a:r>
          </a:p>
          <a:p>
            <a:pPr algn="ctr">
              <a:lnSpc>
                <a:spcPct val="150000"/>
              </a:lnSpc>
            </a:pPr>
            <a:endParaRPr lang="en-US" sz="4400">
              <a:solidFill>
                <a:schemeClr val="bg1"/>
              </a:solidFill>
              <a:latin typeface="Nexa Light" panose="02000000000000000000" pitchFamily="50" charset="0"/>
            </a:endParaRP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BB90E-0E77-47EE-A5B3-FFD02206CC0B}"/>
              </a:ext>
            </a:extLst>
          </p:cNvPr>
          <p:cNvSpPr txBox="1"/>
          <p:nvPr/>
        </p:nvSpPr>
        <p:spPr>
          <a:xfrm>
            <a:off x="5888914" y="4335545"/>
            <a:ext cx="506954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Q3/2023 Minimize time to develop new interventions</a:t>
            </a:r>
          </a:p>
          <a:p>
            <a:pPr algn="l">
              <a:buFont typeface="Arial" panose="020B0604020202020204" pitchFamily="34" charset="0"/>
              <a:buChar char="•"/>
            </a:pPr>
            <a:r>
              <a:rPr lang="en-US" b="0" i="0">
                <a:solidFill>
                  <a:schemeClr val="tx2"/>
                </a:solidFill>
                <a:effectLst/>
              </a:rPr>
              <a:t>Manage personal health to prevent disease</a:t>
            </a:r>
          </a:p>
          <a:p>
            <a:pPr algn="l">
              <a:buFont typeface="Arial" panose="020B0604020202020204" pitchFamily="34" charset="0"/>
              <a:buChar char="•"/>
            </a:pPr>
            <a:r>
              <a:rPr lang="en-US" b="0" i="0">
                <a:solidFill>
                  <a:schemeClr val="tx2"/>
                </a:solidFill>
                <a:effectLst/>
              </a:rPr>
              <a:t>Share health data to research</a:t>
            </a:r>
          </a:p>
          <a:p>
            <a:pPr algn="l">
              <a:buFont typeface="Arial" panose="020B0604020202020204" pitchFamily="34" charset="0"/>
              <a:buChar char="•"/>
            </a:pPr>
            <a:r>
              <a:rPr lang="en-US" b="0" i="0">
                <a:solidFill>
                  <a:schemeClr val="tx2"/>
                </a:solidFill>
                <a:effectLst/>
              </a:rPr>
              <a:t>Get to know new insights</a:t>
            </a:r>
          </a:p>
          <a:p>
            <a:pPr algn="l">
              <a:buFont typeface="Arial" panose="020B0604020202020204" pitchFamily="34" charset="0"/>
              <a:buChar char="•"/>
            </a:pPr>
            <a:r>
              <a:rPr lang="en-US" b="0" i="0">
                <a:solidFill>
                  <a:schemeClr val="tx2"/>
                </a:solidFill>
                <a:effectLst/>
              </a:rPr>
              <a:t>Take newly developed interventions</a:t>
            </a:r>
          </a:p>
          <a:p>
            <a:pPr algn="l">
              <a:buFont typeface="Arial" panose="020B0604020202020204" pitchFamily="34" charset="0"/>
              <a:buChar char="•"/>
            </a:pPr>
            <a:r>
              <a:rPr lang="en-US" b="0" i="0">
                <a:solidFill>
                  <a:schemeClr val="tx2"/>
                </a:solidFill>
                <a:effectLst/>
              </a:rPr>
              <a:t>Educate loved ones about longer health-span</a:t>
            </a:r>
          </a:p>
        </p:txBody>
      </p:sp>
      <p:sp>
        <p:nvSpPr>
          <p:cNvPr id="6" name="TextBox 5">
            <a:extLst>
              <a:ext uri="{FF2B5EF4-FFF2-40B4-BE49-F238E27FC236}">
                <a16:creationId xmlns:a16="http://schemas.microsoft.com/office/drawing/2014/main" id="{AED2032E-4560-4875-9EC8-C85B9DAA9D22}"/>
              </a:ext>
            </a:extLst>
          </p:cNvPr>
          <p:cNvSpPr txBox="1"/>
          <p:nvPr/>
        </p:nvSpPr>
        <p:spPr>
          <a:xfrm>
            <a:off x="502024" y="1978548"/>
            <a:ext cx="453614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Q1/2022 Build the DAO</a:t>
            </a:r>
          </a:p>
          <a:p>
            <a:pPr algn="l">
              <a:buFont typeface="Arial" panose="020B0604020202020204" pitchFamily="34" charset="0"/>
              <a:buChar char="•"/>
            </a:pPr>
            <a:r>
              <a:rPr lang="en-US" b="0" i="0">
                <a:solidFill>
                  <a:schemeClr val="tx2"/>
                </a:solidFill>
                <a:effectLst/>
              </a:rPr>
              <a:t>Create Whitepaper, Website, Media presence, CI</a:t>
            </a:r>
          </a:p>
          <a:p>
            <a:pPr algn="l">
              <a:buFont typeface="Arial" panose="020B0604020202020204" pitchFamily="34" charset="0"/>
              <a:buChar char="•"/>
            </a:pPr>
            <a:r>
              <a:rPr lang="en-US" b="0" i="0">
                <a:solidFill>
                  <a:schemeClr val="tx2"/>
                </a:solidFill>
                <a:effectLst/>
              </a:rPr>
              <a:t>Define collaborators and partners (DAO infrastructure, health data tech)</a:t>
            </a:r>
          </a:p>
          <a:p>
            <a:pPr algn="l">
              <a:buFont typeface="Arial" panose="020B0604020202020204" pitchFamily="34" charset="0"/>
              <a:buChar char="•"/>
            </a:pPr>
            <a:r>
              <a:rPr lang="en-US" b="0" i="0">
                <a:solidFill>
                  <a:schemeClr val="tx2"/>
                </a:solidFill>
                <a:effectLst/>
              </a:rPr>
              <a:t>Setup DAO architecture and infrastructure</a:t>
            </a:r>
          </a:p>
          <a:p>
            <a:pPr algn="l">
              <a:buFont typeface="Arial" panose="020B0604020202020204" pitchFamily="34" charset="0"/>
              <a:buChar char="•"/>
            </a:pPr>
            <a:r>
              <a:rPr lang="en-US" b="0" i="0">
                <a:solidFill>
                  <a:schemeClr val="tx2"/>
                </a:solidFill>
                <a:effectLst/>
              </a:rPr>
              <a:t>Build community, social media content</a:t>
            </a:r>
          </a:p>
          <a:p>
            <a:pPr algn="l">
              <a:buFont typeface="Arial" panose="020B0604020202020204" pitchFamily="34" charset="0"/>
              <a:buChar char="•"/>
            </a:pPr>
            <a:r>
              <a:rPr lang="en-US" b="0" i="0">
                <a:solidFill>
                  <a:schemeClr val="tx2"/>
                </a:solidFill>
                <a:effectLst/>
              </a:rPr>
              <a:t>Fundraising phase (Genesis)</a:t>
            </a:r>
          </a:p>
        </p:txBody>
      </p:sp>
      <p:sp>
        <p:nvSpPr>
          <p:cNvPr id="8" name="TextBox 7">
            <a:extLst>
              <a:ext uri="{FF2B5EF4-FFF2-40B4-BE49-F238E27FC236}">
                <a16:creationId xmlns:a16="http://schemas.microsoft.com/office/drawing/2014/main" id="{92F37C54-CE3A-45FE-BC83-F6E4EC808CE8}"/>
              </a:ext>
            </a:extLst>
          </p:cNvPr>
          <p:cNvSpPr txBox="1"/>
          <p:nvPr/>
        </p:nvSpPr>
        <p:spPr>
          <a:xfrm>
            <a:off x="502024" y="4304767"/>
            <a:ext cx="453614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2000" b="1" i="0">
                <a:solidFill>
                  <a:schemeClr val="tx2"/>
                </a:solidFill>
                <a:effectLst/>
              </a:rPr>
              <a:t>Q2/2022 Minimal Viable Product (MVP)</a:t>
            </a:r>
          </a:p>
          <a:p>
            <a:pPr algn="l">
              <a:buFont typeface="Arial" panose="020B0604020202020204" pitchFamily="34" charset="0"/>
              <a:buChar char="•"/>
            </a:pPr>
            <a:r>
              <a:rPr lang="en-US" b="0" i="0">
                <a:solidFill>
                  <a:schemeClr val="tx2"/>
                </a:solidFill>
                <a:effectLst/>
              </a:rPr>
              <a:t>Collaborators vote for core features</a:t>
            </a:r>
          </a:p>
          <a:p>
            <a:pPr algn="l">
              <a:buFont typeface="Arial" panose="020B0604020202020204" pitchFamily="34" charset="0"/>
              <a:buChar char="•"/>
            </a:pPr>
            <a:r>
              <a:rPr lang="en-US" b="0" i="0">
                <a:solidFill>
                  <a:schemeClr val="tx2"/>
                </a:solidFill>
                <a:effectLst/>
              </a:rPr>
              <a:t>Build MVP alongside use in showcase trial</a:t>
            </a:r>
          </a:p>
          <a:p>
            <a:pPr algn="l">
              <a:buFont typeface="Arial" panose="020B0604020202020204" pitchFamily="34" charset="0"/>
              <a:buChar char="•"/>
            </a:pPr>
            <a:r>
              <a:rPr lang="en-US" b="0" i="0">
                <a:solidFill>
                  <a:schemeClr val="tx2"/>
                </a:solidFill>
                <a:effectLst/>
              </a:rPr>
              <a:t>Closed Testing with collaborators</a:t>
            </a:r>
          </a:p>
          <a:p>
            <a:pPr algn="l">
              <a:buFont typeface="Arial" panose="020B0604020202020204" pitchFamily="34" charset="0"/>
              <a:buChar char="•"/>
            </a:pPr>
            <a:r>
              <a:rPr lang="en-US" b="0" i="0">
                <a:solidFill>
                  <a:schemeClr val="tx2"/>
                </a:solidFill>
                <a:effectLst/>
              </a:rPr>
              <a:t>Release V1 of the Software Framework</a:t>
            </a:r>
          </a:p>
          <a:p>
            <a:pPr algn="l">
              <a:buFont typeface="Arial" panose="020B0604020202020204" pitchFamily="34" charset="0"/>
              <a:buChar char="•"/>
            </a:pPr>
            <a:r>
              <a:rPr lang="en-US" b="0" i="0">
                <a:solidFill>
                  <a:schemeClr val="tx2"/>
                </a:solidFill>
                <a:effectLst/>
              </a:rPr>
              <a:t>Open Testing with partners</a:t>
            </a:r>
          </a:p>
        </p:txBody>
      </p:sp>
      <p:sp>
        <p:nvSpPr>
          <p:cNvPr id="10" name="TextBox 9">
            <a:extLst>
              <a:ext uri="{FF2B5EF4-FFF2-40B4-BE49-F238E27FC236}">
                <a16:creationId xmlns:a16="http://schemas.microsoft.com/office/drawing/2014/main" id="{B678B2C9-1447-4484-B1B6-0960CAB39D48}"/>
              </a:ext>
            </a:extLst>
          </p:cNvPr>
          <p:cNvSpPr txBox="1"/>
          <p:nvPr/>
        </p:nvSpPr>
        <p:spPr>
          <a:xfrm>
            <a:off x="5888915" y="1906831"/>
            <a:ext cx="506954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Q3/2022 Integration and Testing</a:t>
            </a:r>
          </a:p>
          <a:p>
            <a:pPr algn="l">
              <a:buFont typeface="Arial" panose="020B0604020202020204" pitchFamily="34" charset="0"/>
              <a:buChar char="•"/>
            </a:pPr>
            <a:r>
              <a:rPr lang="en-US" b="0" i="0">
                <a:solidFill>
                  <a:schemeClr val="tx2"/>
                </a:solidFill>
                <a:effectLst/>
              </a:rPr>
              <a:t>Integrate with other tech architecture (storage providers, data marketplaces, analysis software, etc.. )</a:t>
            </a:r>
          </a:p>
          <a:p>
            <a:pPr algn="l">
              <a:buFont typeface="Arial" panose="020B0604020202020204" pitchFamily="34" charset="0"/>
              <a:buChar char="•"/>
            </a:pPr>
            <a:r>
              <a:rPr lang="en-US" b="0" i="0">
                <a:solidFill>
                  <a:schemeClr val="tx2"/>
                </a:solidFill>
                <a:effectLst/>
              </a:rPr>
              <a:t>Integrate with operating health data standards and Electronic Health Record</a:t>
            </a:r>
          </a:p>
          <a:p>
            <a:pPr algn="l">
              <a:buFont typeface="Arial" panose="020B0604020202020204" pitchFamily="34" charset="0"/>
              <a:buChar char="•"/>
            </a:pPr>
            <a:r>
              <a:rPr lang="en-US" b="0" i="0">
                <a:solidFill>
                  <a:schemeClr val="tx2"/>
                </a:solidFill>
                <a:effectLst/>
              </a:rPr>
              <a:t>Build showcase plugins</a:t>
            </a:r>
          </a:p>
          <a:p>
            <a:pPr algn="l">
              <a:buFont typeface="Arial" panose="020B0604020202020204" pitchFamily="34" charset="0"/>
              <a:buChar char="•"/>
            </a:pPr>
            <a:r>
              <a:rPr lang="en-US" b="0" i="0">
                <a:solidFill>
                  <a:schemeClr val="tx2"/>
                </a:solidFill>
                <a:effectLst/>
              </a:rPr>
              <a:t>Release V2 of the Software Framework</a:t>
            </a:r>
          </a:p>
          <a:p>
            <a:pPr algn="l">
              <a:buFont typeface="Arial" panose="020B0604020202020204" pitchFamily="34" charset="0"/>
              <a:buChar char="•"/>
            </a:pPr>
            <a:r>
              <a:rPr lang="en-US" b="0" i="0">
                <a:solidFill>
                  <a:schemeClr val="tx2"/>
                </a:solidFill>
                <a:effectLst/>
              </a:rPr>
              <a:t>Promote broader usage</a:t>
            </a:r>
          </a:p>
        </p:txBody>
      </p:sp>
      <p:sp>
        <p:nvSpPr>
          <p:cNvPr id="11" name="Title 10">
            <a:extLst>
              <a:ext uri="{FF2B5EF4-FFF2-40B4-BE49-F238E27FC236}">
                <a16:creationId xmlns:a16="http://schemas.microsoft.com/office/drawing/2014/main" id="{D0594676-A267-4180-929E-0997EE3748D6}"/>
              </a:ext>
            </a:extLst>
          </p:cNvPr>
          <p:cNvSpPr>
            <a:spLocks noGrp="1"/>
          </p:cNvSpPr>
          <p:nvPr>
            <p:ph type="title"/>
          </p:nvPr>
        </p:nvSpPr>
        <p:spPr>
          <a:xfrm>
            <a:off x="2460432" y="317649"/>
            <a:ext cx="6633028" cy="1294288"/>
          </a:xfrm>
        </p:spPr>
        <p:txBody>
          <a:bodyPr>
            <a:normAutofit fontScale="90000"/>
          </a:bodyPr>
          <a:lstStyle/>
          <a:p>
            <a:pPr algn="ctr"/>
            <a:r>
              <a:rPr lang="en-US" sz="10700" dirty="0">
                <a:latin typeface="Abadi" panose="020B0604020104020204" pitchFamily="34" charset="0"/>
              </a:rPr>
              <a:t>Roadmap</a:t>
            </a:r>
            <a:endParaRPr lang="en-US" dirty="0">
              <a:latin typeface="Abadi" panose="020B0604020104020204" pitchFamily="34" charset="0"/>
            </a:endParaRPr>
          </a:p>
        </p:txBody>
      </p:sp>
    </p:spTree>
    <p:extLst>
      <p:ext uri="{BB962C8B-B14F-4D97-AF65-F5344CB8AC3E}">
        <p14:creationId xmlns:p14="http://schemas.microsoft.com/office/powerpoint/2010/main" val="3768551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66B4BE-AC40-4066-8AA4-5A67016B5550}"/>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ln w="0"/>
                <a:solidFill>
                  <a:schemeClr val="tx1">
                    <a:lumMod val="85000"/>
                    <a:lumOff val="15000"/>
                  </a:schemeClr>
                </a:solidFill>
              </a:rPr>
              <a:t>THE END</a:t>
            </a:r>
            <a:endParaRPr lang="en-US" sz="8000">
              <a:solidFill>
                <a:schemeClr val="tx1">
                  <a:lumMod val="85000"/>
                  <a:lumOff val="15000"/>
                </a:schemeClr>
              </a:solidFill>
            </a:endParaRPr>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01" name="Straight Connector 10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83171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59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760153" y="969739"/>
            <a:ext cx="6596743" cy="707886"/>
          </a:xfrm>
          <a:prstGeom prst="rect">
            <a:avLst/>
          </a:prstGeom>
          <a:noFill/>
        </p:spPr>
        <p:txBody>
          <a:bodyPr wrap="square" lIns="91440" tIns="45720" rIns="91440" bIns="45720" rtlCol="0" anchor="t">
            <a:spAutoFit/>
          </a:bodyPr>
          <a:lstStyle/>
          <a:p>
            <a:pPr algn="ctr"/>
            <a:r>
              <a:rPr lang="en-US" sz="4000" dirty="0">
                <a:solidFill>
                  <a:srgbClr val="EAEAEA"/>
                </a:solidFill>
                <a:latin typeface="Nexa Bold"/>
              </a:rPr>
              <a:t>Data Collection Plugins</a:t>
            </a:r>
            <a:endParaRPr lang="en-US" sz="4000"/>
          </a:p>
        </p:txBody>
      </p:sp>
    </p:spTree>
    <p:extLst>
      <p:ext uri="{BB962C8B-B14F-4D97-AF65-F5344CB8AC3E}">
        <p14:creationId xmlns:p14="http://schemas.microsoft.com/office/powerpoint/2010/main" val="558093938"/>
      </p:ext>
    </p:extLst>
  </p:cSld>
  <p:clrMapOvr>
    <a:masterClrMapping/>
  </p:clrMapOvr>
  <mc:AlternateContent xmlns:mc="http://schemas.openxmlformats.org/markup-compatibility/2006" xmlns:p14="http://schemas.microsoft.com/office/powerpoint/2010/main">
    <mc:Choice Requires="p14">
      <p:transition spd="slow" p14:dur="2000" advTm="278"/>
    </mc:Choice>
    <mc:Fallback xmlns="">
      <p:transition spd="slow" advTm="27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6"/>
          <a:srcRect l="-441" t="-865" r="-437" b="-1263"/>
          <a:stretch/>
        </p:blipFill>
        <p:spPr>
          <a:xfrm>
            <a:off x="334108" y="-73448"/>
            <a:ext cx="11609388" cy="702942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8064" y="244118"/>
            <a:ext cx="7979670" cy="6296313"/>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368462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15">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dirty="0">
                <a:solidFill>
                  <a:schemeClr val="tx2"/>
                </a:solidFill>
                <a:latin typeface="+mj-lt"/>
                <a:ea typeface="+mj-ea"/>
                <a:cs typeface="+mj-cs"/>
              </a:rPr>
              <a:t>Why is this necessary?</a:t>
            </a:r>
          </a:p>
        </p:txBody>
      </p:sp>
      <p:cxnSp>
        <p:nvCxnSpPr>
          <p:cNvPr id="40" name="Straight Connector 17">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41" name="Rectangle 19">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026622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3FE807-BAFB-40A9-9E57-E41A9673D518}"/>
              </a:ext>
            </a:extLst>
          </p:cNvPr>
          <p:cNvSpPr txBox="1"/>
          <p:nvPr/>
        </p:nvSpPr>
        <p:spPr>
          <a:xfrm>
            <a:off x="869576" y="675197"/>
            <a:ext cx="9771529" cy="3970318"/>
          </a:xfrm>
          <a:prstGeom prst="rect">
            <a:avLst/>
          </a:prstGeom>
          <a:noFill/>
        </p:spPr>
        <p:txBody>
          <a:bodyPr wrap="square">
            <a:spAutoFit/>
          </a:bodyPr>
          <a:lstStyle/>
          <a:p>
            <a:endParaRPr lang="en-US" b="0" i="0">
              <a:solidFill>
                <a:schemeClr val="tx2"/>
              </a:solidFill>
              <a:effectLst/>
              <a:latin typeface="+mj-lt"/>
            </a:endParaRPr>
          </a:p>
          <a:p>
            <a:r>
              <a:rPr lang="en-US" b="0" i="0">
                <a:solidFill>
                  <a:schemeClr val="tx2"/>
                </a:solidFill>
                <a:effectLst/>
                <a:latin typeface="+mj-lt"/>
              </a:rPr>
              <a:t>You understand that we are building a unique ecosystem and group of companies to uplift existing longevity approaches to a higher level. </a:t>
            </a:r>
          </a:p>
          <a:p>
            <a:r>
              <a:rPr lang="en-US" b="0" i="0">
                <a:solidFill>
                  <a:schemeClr val="tx2"/>
                </a:solidFill>
                <a:effectLst/>
                <a:latin typeface="+mj-lt"/>
              </a:rPr>
              <a:t>This is why I think we should talk about multiple points of collaboration that could act in synergy.</a:t>
            </a:r>
          </a:p>
          <a:p>
            <a:r>
              <a:rPr lang="en-US" b="0" i="0">
                <a:solidFill>
                  <a:schemeClr val="tx2"/>
                </a:solidFill>
                <a:effectLst/>
                <a:latin typeface="+mj-lt"/>
              </a:rPr>
              <a:t>1) </a:t>
            </a:r>
            <a:r>
              <a:rPr lang="en-US" b="0" i="0" u="none" strike="noStrike">
                <a:solidFill>
                  <a:schemeClr val="tx2"/>
                </a:solidFill>
                <a:effectLst/>
                <a:latin typeface="+mj-lt"/>
                <a:hlinkClick r:id="rId2">
                  <a:extLst>
                    <a:ext uri="{A12FA001-AC4F-418D-AE19-62706E023703}">
                      <ahyp:hlinkClr xmlns:ahyp="http://schemas.microsoft.com/office/drawing/2018/hyperlinkcolor" val="tx"/>
                    </a:ext>
                  </a:extLst>
                </a:hlinkClick>
              </a:rPr>
              <a:t>https://www.healthylongevity.clinic/</a:t>
            </a:r>
            <a:r>
              <a:rPr lang="en-US" b="0" i="0">
                <a:solidFill>
                  <a:schemeClr val="tx2"/>
                </a:solidFill>
                <a:effectLst/>
                <a:latin typeface="+mj-lt"/>
              </a:rPr>
              <a:t> (option shares) - this is our main science translation driver and we will be working heavily on health data and analytics platform</a:t>
            </a:r>
            <a:br>
              <a:rPr lang="en-US">
                <a:solidFill>
                  <a:schemeClr val="tx2"/>
                </a:solidFill>
                <a:latin typeface="+mj-lt"/>
              </a:rPr>
            </a:br>
            <a:r>
              <a:rPr lang="en-US" b="0" i="0">
                <a:solidFill>
                  <a:schemeClr val="tx2"/>
                </a:solidFill>
                <a:effectLst/>
                <a:latin typeface="+mj-lt"/>
              </a:rPr>
              <a:t>2) </a:t>
            </a:r>
            <a:r>
              <a:rPr lang="en-US" b="0" i="0" u="none" strike="noStrike">
                <a:solidFill>
                  <a:schemeClr val="tx2"/>
                </a:solidFill>
                <a:effectLst/>
                <a:latin typeface="+mj-lt"/>
                <a:hlinkClick r:id="rId3">
                  <a:extLst>
                    <a:ext uri="{A12FA001-AC4F-418D-AE19-62706E023703}">
                      <ahyp:hlinkClr xmlns:ahyp="http://schemas.microsoft.com/office/drawing/2018/hyperlinkcolor" val="tx"/>
                    </a:ext>
                  </a:extLst>
                </a:hlinkClick>
              </a:rPr>
              <a:t>https://www.healthylongevity.guide/</a:t>
            </a:r>
            <a:r>
              <a:rPr lang="en-US" b="0" i="0">
                <a:solidFill>
                  <a:schemeClr val="tx2"/>
                </a:solidFill>
                <a:effectLst/>
                <a:latin typeface="+mj-lt"/>
              </a:rPr>
              <a:t> (option shares) - this is our main driver to scale up patient access and multiply the reach of our portfolio companies in the future. One of the future solutions will be to empower physicians with the right data platform and engage them in clinical trials.</a:t>
            </a:r>
            <a:br>
              <a:rPr lang="en-US">
                <a:solidFill>
                  <a:schemeClr val="tx2"/>
                </a:solidFill>
                <a:latin typeface="+mj-lt"/>
              </a:rPr>
            </a:br>
            <a:r>
              <a:rPr lang="en-US" b="0" i="0">
                <a:solidFill>
                  <a:schemeClr val="tx2"/>
                </a:solidFill>
                <a:effectLst/>
                <a:latin typeface="+mj-lt"/>
              </a:rPr>
              <a:t>3) </a:t>
            </a:r>
            <a:r>
              <a:rPr lang="en-US" b="0" i="0" err="1">
                <a:solidFill>
                  <a:schemeClr val="tx2"/>
                </a:solidFill>
                <a:effectLst/>
                <a:latin typeface="+mj-lt"/>
              </a:rPr>
              <a:t>Longevitytech.fund</a:t>
            </a:r>
            <a:r>
              <a:rPr lang="en-US" b="0" i="0">
                <a:solidFill>
                  <a:schemeClr val="tx2"/>
                </a:solidFill>
                <a:effectLst/>
                <a:latin typeface="+mj-lt"/>
              </a:rPr>
              <a:t> as significant partner/shareholder in opencures or co-founder of a new umbrella company, covering both opencures and </a:t>
            </a:r>
            <a:r>
              <a:rPr lang="en-US" b="0" i="0" err="1">
                <a:solidFill>
                  <a:schemeClr val="tx2"/>
                </a:solidFill>
                <a:effectLst/>
                <a:latin typeface="+mj-lt"/>
              </a:rPr>
              <a:t>statusQ</a:t>
            </a:r>
            <a:r>
              <a:rPr lang="en-US" b="0" i="0">
                <a:solidFill>
                  <a:schemeClr val="tx2"/>
                </a:solidFill>
                <a:effectLst/>
                <a:latin typeface="+mj-lt"/>
              </a:rPr>
              <a:t>, aiming to develop full-scale platform and services, connecting and leveraging our portfolio of companies and activities with your leadership. The strategy should build on two legs – an open platform and commercial products and services.</a:t>
            </a:r>
            <a:br>
              <a:rPr lang="en-US">
                <a:solidFill>
                  <a:schemeClr val="tx2"/>
                </a:solidFill>
                <a:latin typeface="+mj-lt"/>
              </a:rPr>
            </a:br>
            <a:endParaRPr lang="en-US">
              <a:solidFill>
                <a:schemeClr val="tx2"/>
              </a:solidFill>
              <a:latin typeface="+mj-lt"/>
            </a:endParaRPr>
          </a:p>
        </p:txBody>
      </p:sp>
    </p:spTree>
    <p:extLst>
      <p:ext uri="{BB962C8B-B14F-4D97-AF65-F5344CB8AC3E}">
        <p14:creationId xmlns:p14="http://schemas.microsoft.com/office/powerpoint/2010/main" val="1820690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65648" y="821613"/>
            <a:ext cx="5934531" cy="3977399"/>
          </a:xfrm>
          <a:prstGeom prst="rect">
            <a:avLst/>
          </a:prstGeom>
          <a:ln w="3175">
            <a:solidFill>
              <a:schemeClr val="tx1"/>
            </a:solidFill>
          </a:ln>
        </p:spPr>
      </p:pic>
      <p:sp>
        <p:nvSpPr>
          <p:cNvPr id="2" name="Title 1"/>
          <p:cNvSpPr>
            <a:spLocks noGrp="1"/>
          </p:cNvSpPr>
          <p:nvPr>
            <p:ph type="title" idx="4294967295"/>
          </p:nvPr>
        </p:nvSpPr>
        <p:spPr>
          <a:xfrm>
            <a:off x="1219200" y="-3175"/>
            <a:ext cx="10972800" cy="825500"/>
          </a:xfrm>
          <a:prstGeom prst="rect">
            <a:avLst/>
          </a:prstGeom>
        </p:spPr>
        <p:txBody>
          <a:bodyPr>
            <a:normAutofit/>
          </a:bodyPr>
          <a:lstStyle/>
          <a:p>
            <a:pPr>
              <a:buNone/>
            </a:pPr>
            <a:r>
              <a:rPr lang="en-US" sz="3733"/>
              <a:t>Financial and Traffic Projections</a:t>
            </a:r>
          </a:p>
        </p:txBody>
      </p:sp>
      <p:pic>
        <p:nvPicPr>
          <p:cNvPr id="6" name="Picture 5"/>
          <p:cNvPicPr>
            <a:picLocks noChangeAspect="1"/>
          </p:cNvPicPr>
          <p:nvPr/>
        </p:nvPicPr>
        <p:blipFill>
          <a:blip r:embed="rId4"/>
          <a:stretch>
            <a:fillRect/>
          </a:stretch>
        </p:blipFill>
        <p:spPr>
          <a:xfrm>
            <a:off x="204891" y="813152"/>
            <a:ext cx="5668936" cy="3977399"/>
          </a:xfrm>
          <a:prstGeom prst="rect">
            <a:avLst/>
          </a:prstGeom>
          <a:ln w="3175">
            <a:solidFill>
              <a:schemeClr val="tx1"/>
            </a:solidFill>
          </a:ln>
        </p:spPr>
      </p:pic>
      <p:sp>
        <p:nvSpPr>
          <p:cNvPr id="7" name="Rectangle 6"/>
          <p:cNvSpPr/>
          <p:nvPr/>
        </p:nvSpPr>
        <p:spPr>
          <a:xfrm>
            <a:off x="6616213" y="1724117"/>
            <a:ext cx="2733523" cy="132305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333" b="1">
                <a:solidFill>
                  <a:schemeClr val="tx2">
                    <a:lumMod val="25000"/>
                  </a:schemeClr>
                </a:solidFill>
                <a:latin typeface="News Cycle"/>
              </a:rPr>
              <a:t>Profit</a:t>
            </a:r>
            <a:r>
              <a:rPr lang="en-US" sz="1333">
                <a:solidFill>
                  <a:schemeClr val="tx2">
                    <a:lumMod val="25000"/>
                  </a:schemeClr>
                </a:solidFill>
                <a:latin typeface="News Cycle"/>
              </a:rPr>
              <a:t> = Unique Monthly Visitors x 12 months x 4% CTR x  68% Revenue Share x $2.16 Average Health CPC - Cost of Revenues - R&amp;D - Sales and Marketing - General &amp; Administrative Costs</a:t>
            </a:r>
          </a:p>
        </p:txBody>
      </p:sp>
      <p:sp>
        <p:nvSpPr>
          <p:cNvPr id="3" name="Rectangle 2"/>
          <p:cNvSpPr/>
          <p:nvPr/>
        </p:nvSpPr>
        <p:spPr>
          <a:xfrm>
            <a:off x="947277" y="1354786"/>
            <a:ext cx="1783339" cy="2143536"/>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Diet tracking is arduous, and its value is minimal in isolation from other data sources.  As such, we’ve set MyFitnessPal’s historical traffic trajectory as our pessimistic estimate. </a:t>
            </a:r>
          </a:p>
        </p:txBody>
      </p:sp>
      <p:sp>
        <p:nvSpPr>
          <p:cNvPr id="4" name="Rectangle 3"/>
          <p:cNvSpPr/>
          <p:nvPr/>
        </p:nvSpPr>
        <p:spPr>
          <a:xfrm>
            <a:off x="2982432" y="1354786"/>
            <a:ext cx="1976661" cy="707694"/>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ctr">
              <a:spcAft>
                <a:spcPts val="1067"/>
              </a:spcAft>
            </a:pPr>
            <a:r>
              <a:rPr lang="en-US" sz="1333">
                <a:solidFill>
                  <a:schemeClr val="bg2">
                    <a:lumMod val="50000"/>
                  </a:schemeClr>
                </a:solidFill>
                <a:latin typeface="Questrial"/>
              </a:rPr>
              <a:t>We’ve used WebMD’s historical traffic for our optimistic projection.</a:t>
            </a:r>
          </a:p>
        </p:txBody>
      </p:sp>
      <p:sp>
        <p:nvSpPr>
          <p:cNvPr id="8" name="Rectangle 7"/>
          <p:cNvSpPr/>
          <p:nvPr/>
        </p:nvSpPr>
        <p:spPr>
          <a:xfrm>
            <a:off x="184804" y="5034577"/>
            <a:ext cx="5644396" cy="2554354"/>
          </a:xfrm>
          <a:prstGeom prst="rect">
            <a:avLst/>
          </a:prstGeom>
        </p:spPr>
        <p:txBody>
          <a:bodyPr wrap="square">
            <a:spAutoFit/>
          </a:bodyPr>
          <a:lstStyle/>
          <a:p>
            <a:pPr>
              <a:spcBef>
                <a:spcPts val="533"/>
              </a:spcBef>
            </a:pPr>
            <a:r>
              <a:rPr lang="en-US" sz="2533" i="1" dirty="0">
                <a:solidFill>
                  <a:srgbClr val="520741"/>
                </a:solidFill>
                <a:latin typeface="Questrial"/>
              </a:rPr>
              <a:t>Year 1 Personnel Expenses</a:t>
            </a:r>
            <a:endParaRPr lang="en-US" sz="2533" b="1" dirty="0"/>
          </a:p>
          <a:p>
            <a:r>
              <a:rPr lang="en-US" sz="1400" dirty="0">
                <a:latin typeface="Questrial"/>
              </a:rPr>
              <a:t>Back End Web Developer 		$75,000</a:t>
            </a:r>
            <a:endParaRPr lang="en-US" sz="1400" dirty="0"/>
          </a:p>
          <a:p>
            <a:r>
              <a:rPr lang="en-US" sz="1400" dirty="0">
                <a:latin typeface="Questrial"/>
              </a:rPr>
              <a:t>Front End Web/UI/UX Developer 	$77,000</a:t>
            </a:r>
            <a:endParaRPr lang="en-US" sz="1400" dirty="0"/>
          </a:p>
          <a:p>
            <a:r>
              <a:rPr lang="en-US" sz="1400" dirty="0">
                <a:latin typeface="Questrial"/>
              </a:rPr>
              <a:t>Project Manager/Marketing/Business Dev 	$72,000</a:t>
            </a:r>
            <a:endParaRPr lang="en-US" sz="1400" dirty="0"/>
          </a:p>
          <a:p>
            <a:r>
              <a:rPr lang="en-US" sz="1400" dirty="0">
                <a:latin typeface="Questrial"/>
              </a:rPr>
              <a:t>Systems Administrator / DevOps 	$73,000</a:t>
            </a:r>
            <a:endParaRPr lang="en-US" sz="1400" dirty="0"/>
          </a:p>
          <a:p>
            <a:r>
              <a:rPr lang="en-US" sz="1400" dirty="0">
                <a:latin typeface="Questrial"/>
              </a:rPr>
              <a:t>Data Scientist 			$90,000 </a:t>
            </a:r>
            <a:endParaRPr lang="en-US" sz="1400" dirty="0"/>
          </a:p>
          <a:p>
            <a:r>
              <a:rPr lang="en-US" sz="1400" b="1" dirty="0">
                <a:latin typeface="Questrial"/>
              </a:rPr>
              <a:t>Total 			$387,000</a:t>
            </a:r>
            <a:endParaRPr lang="en-US" sz="1400" dirty="0"/>
          </a:p>
          <a:p>
            <a:br>
              <a:rPr lang="en-US" sz="2533" dirty="0"/>
            </a:br>
            <a:endParaRPr lang="en-US" sz="2533" dirty="0"/>
          </a:p>
        </p:txBody>
      </p:sp>
      <p:sp>
        <p:nvSpPr>
          <p:cNvPr id="10" name="Rectangle 9"/>
          <p:cNvSpPr/>
          <p:nvPr/>
        </p:nvSpPr>
        <p:spPr>
          <a:xfrm>
            <a:off x="4959094" y="4907977"/>
            <a:ext cx="3541985" cy="1897507"/>
          </a:xfrm>
          <a:prstGeom prst="rect">
            <a:avLst/>
          </a:prstGeom>
        </p:spPr>
        <p:txBody>
          <a:bodyPr wrap="square">
            <a:spAutoFit/>
          </a:bodyPr>
          <a:lstStyle/>
          <a:p>
            <a:pPr>
              <a:spcBef>
                <a:spcPts val="533"/>
              </a:spcBef>
            </a:pPr>
            <a:r>
              <a:rPr lang="en-US" sz="2400" i="1" dirty="0">
                <a:solidFill>
                  <a:srgbClr val="520741"/>
                </a:solidFill>
                <a:latin typeface="Questrial"/>
              </a:rPr>
              <a:t>Year 1 Other Expenses</a:t>
            </a:r>
            <a:endParaRPr lang="en-US" sz="2400" b="1" dirty="0"/>
          </a:p>
          <a:p>
            <a:r>
              <a:rPr lang="en-US" sz="1333" dirty="0"/>
              <a:t>Rent / Utilities	 $12,000 </a:t>
            </a:r>
          </a:p>
          <a:p>
            <a:r>
              <a:rPr lang="en-US" sz="1333" dirty="0"/>
              <a:t>Payroll / Benefits	$48,608</a:t>
            </a:r>
          </a:p>
          <a:p>
            <a:r>
              <a:rPr lang="en-US" sz="1333" dirty="0"/>
              <a:t>Legal and Accounting	$16,912 </a:t>
            </a:r>
          </a:p>
          <a:p>
            <a:r>
              <a:rPr lang="en-US" sz="1333" dirty="0"/>
              <a:t>Software Licensing	$5,000 </a:t>
            </a:r>
          </a:p>
          <a:p>
            <a:r>
              <a:rPr lang="en-US" sz="1333" dirty="0"/>
              <a:t>Administrative Total	$6,000 </a:t>
            </a:r>
          </a:p>
          <a:p>
            <a:r>
              <a:rPr lang="en-US" sz="1333" dirty="0"/>
              <a:t>Web Hosting Total	$12,000 </a:t>
            </a:r>
          </a:p>
          <a:p>
            <a:r>
              <a:rPr lang="en-US" sz="1333" b="1" dirty="0"/>
              <a:t>Total	 	$103,100</a:t>
            </a:r>
          </a:p>
        </p:txBody>
      </p:sp>
      <p:cxnSp>
        <p:nvCxnSpPr>
          <p:cNvPr id="12" name="Straight Connector 11"/>
          <p:cNvCxnSpPr/>
          <p:nvPr/>
        </p:nvCxnSpPr>
        <p:spPr>
          <a:xfrm>
            <a:off x="4885520" y="5034577"/>
            <a:ext cx="0" cy="1607961"/>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8374955" y="5034577"/>
            <a:ext cx="0" cy="1607961"/>
          </a:xfrm>
          <a:prstGeom prst="line">
            <a:avLst/>
          </a:prstGeom>
        </p:spPr>
        <p:style>
          <a:lnRef idx="1">
            <a:schemeClr val="dk1"/>
          </a:lnRef>
          <a:fillRef idx="0">
            <a:schemeClr val="dk1"/>
          </a:fillRef>
          <a:effectRef idx="0">
            <a:schemeClr val="dk1"/>
          </a:effectRef>
          <a:fontRef idx="minor">
            <a:schemeClr val="tx1"/>
          </a:fontRef>
        </p:style>
      </p:cxnSp>
      <p:sp>
        <p:nvSpPr>
          <p:cNvPr id="16" name="Rectangle 15"/>
          <p:cNvSpPr/>
          <p:nvPr/>
        </p:nvSpPr>
        <p:spPr>
          <a:xfrm>
            <a:off x="8501079" y="4907977"/>
            <a:ext cx="3625224" cy="1917961"/>
          </a:xfrm>
          <a:prstGeom prst="rect">
            <a:avLst/>
          </a:prstGeom>
        </p:spPr>
        <p:txBody>
          <a:bodyPr wrap="square">
            <a:spAutoFit/>
          </a:bodyPr>
          <a:lstStyle/>
          <a:p>
            <a:r>
              <a:rPr lang="en-US" sz="2533" i="1">
                <a:solidFill>
                  <a:srgbClr val="520741"/>
                </a:solidFill>
              </a:rPr>
              <a:t>Post-Revenue Costs</a:t>
            </a:r>
            <a:r>
              <a:rPr lang="en-US" sz="2533">
                <a:solidFill>
                  <a:srgbClr val="520741"/>
                </a:solidFill>
              </a:rPr>
              <a:t> </a:t>
            </a:r>
            <a:r>
              <a:rPr lang="en-US" sz="1333"/>
              <a:t>as % of Revenue</a:t>
            </a:r>
          </a:p>
          <a:p>
            <a:r>
              <a:rPr lang="en-US" sz="1333"/>
              <a:t>Traffic Acquisition Cost	 24%</a:t>
            </a:r>
          </a:p>
          <a:p>
            <a:r>
              <a:rPr lang="en-US" sz="1333"/>
              <a:t>Other Cost of Revenues 	14%</a:t>
            </a:r>
          </a:p>
          <a:p>
            <a:r>
              <a:rPr lang="en-US" sz="1333"/>
              <a:t>Research &amp; Development	13%</a:t>
            </a:r>
          </a:p>
          <a:p>
            <a:r>
              <a:rPr lang="en-US" sz="1333"/>
              <a:t>Sales &amp; Marketing	12%</a:t>
            </a:r>
          </a:p>
          <a:p>
            <a:r>
              <a:rPr lang="en-US" sz="1333"/>
              <a:t>General &amp; Administrative	8%</a:t>
            </a:r>
          </a:p>
          <a:p>
            <a:r>
              <a:rPr lang="en-US" sz="1333" b="1"/>
              <a:t>Total Variable Costs	71%</a:t>
            </a:r>
          </a:p>
        </p:txBody>
      </p:sp>
    </p:spTree>
    <p:extLst>
      <p:ext uri="{BB962C8B-B14F-4D97-AF65-F5344CB8AC3E}">
        <p14:creationId xmlns:p14="http://schemas.microsoft.com/office/powerpoint/2010/main" val="404516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487203" y="4143841"/>
            <a:ext cx="2065599" cy="1843399"/>
          </a:xfrm>
          <a:prstGeom prst="rect">
            <a:avLst/>
          </a:prstGeom>
        </p:spPr>
      </p:pic>
      <p:pic>
        <p:nvPicPr>
          <p:cNvPr id="2050" name="Picture 2" descr="The global healthcare platform landscape">
            <a:extLst>
              <a:ext uri="{FF2B5EF4-FFF2-40B4-BE49-F238E27FC236}">
                <a16:creationId xmlns:a16="http://schemas.microsoft.com/office/drawing/2014/main" id="{90149F6B-BD63-40FA-99F5-2A741B18F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73" y="0"/>
            <a:ext cx="7304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5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Health 150: The Digital Health Startups Transforming the Future of  Healthcare | CB Insights Research">
            <a:extLst>
              <a:ext uri="{FF2B5EF4-FFF2-40B4-BE49-F238E27FC236}">
                <a16:creationId xmlns:a16="http://schemas.microsoft.com/office/drawing/2014/main" id="{0277CEEB-140D-4C58-BE4D-7FEA857F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66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494864" y="2303890"/>
            <a:ext cx="2068655" cy="2117567"/>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16959" y="-295603"/>
            <a:ext cx="12192000" cy="6823321"/>
          </a:xfrm>
          <a:prstGeom prst="rect">
            <a:avLst/>
          </a:prstGeom>
        </p:spPr>
      </p:pic>
      <p:sp>
        <p:nvSpPr>
          <p:cNvPr id="36" name="Arrow: Left 35">
            <a:extLst>
              <a:ext uri="{FF2B5EF4-FFF2-40B4-BE49-F238E27FC236}">
                <a16:creationId xmlns:a16="http://schemas.microsoft.com/office/drawing/2014/main" id="{59F7EF2C-E48F-49D2-893A-E560EB25C7BA}"/>
              </a:ext>
            </a:extLst>
          </p:cNvPr>
          <p:cNvSpPr/>
          <p:nvPr/>
        </p:nvSpPr>
        <p:spPr>
          <a:xfrm rot="7871474">
            <a:off x="7241273" y="2604576"/>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C6CFA46E-B4DB-4253-BEC7-6576FD3AA82A}"/>
              </a:ext>
            </a:extLst>
          </p:cNvPr>
          <p:cNvSpPr/>
          <p:nvPr/>
        </p:nvSpPr>
        <p:spPr>
          <a:xfrm rot="2014070">
            <a:off x="7420379" y="4034930"/>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76A1F80C-CC9F-46C9-848B-38616A3C0AB7}"/>
              </a:ext>
            </a:extLst>
          </p:cNvPr>
          <p:cNvSpPr/>
          <p:nvPr/>
        </p:nvSpPr>
        <p:spPr>
          <a:xfrm rot="3063001">
            <a:off x="1822415" y="4285323"/>
            <a:ext cx="521428"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Left 32">
            <a:extLst>
              <a:ext uri="{FF2B5EF4-FFF2-40B4-BE49-F238E27FC236}">
                <a16:creationId xmlns:a16="http://schemas.microsoft.com/office/drawing/2014/main" id="{F6270CA1-6239-40D1-AF88-69418232267D}"/>
              </a:ext>
            </a:extLst>
          </p:cNvPr>
          <p:cNvSpPr/>
          <p:nvPr/>
        </p:nvSpPr>
        <p:spPr>
          <a:xfrm rot="2527526">
            <a:off x="5523869" y="2486389"/>
            <a:ext cx="55541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C2F046D1-E316-4B36-9EA6-E1200289236D}"/>
              </a:ext>
            </a:extLst>
          </p:cNvPr>
          <p:cNvSpPr/>
          <p:nvPr/>
        </p:nvSpPr>
        <p:spPr>
          <a:xfrm rot="6575713">
            <a:off x="6706723" y="223866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Left 33">
            <a:extLst>
              <a:ext uri="{FF2B5EF4-FFF2-40B4-BE49-F238E27FC236}">
                <a16:creationId xmlns:a16="http://schemas.microsoft.com/office/drawing/2014/main" id="{65391E16-4CAC-4F63-8263-797503528E0C}"/>
              </a:ext>
            </a:extLst>
          </p:cNvPr>
          <p:cNvSpPr/>
          <p:nvPr/>
        </p:nvSpPr>
        <p:spPr>
          <a:xfrm rot="3653349">
            <a:off x="6043809" y="2229955"/>
            <a:ext cx="555412"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lat illustration biotechnology with researchers Free Vector">
            <a:extLst>
              <a:ext uri="{FF2B5EF4-FFF2-40B4-BE49-F238E27FC236}">
                <a16:creationId xmlns:a16="http://schemas.microsoft.com/office/drawing/2014/main" id="{049157B9-7E5D-4967-B090-9D245FFCAC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55" r="15874"/>
          <a:stretch/>
        </p:blipFill>
        <p:spPr bwMode="auto">
          <a:xfrm>
            <a:off x="6258817" y="4886398"/>
            <a:ext cx="1098582"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E46244A-231C-4FDF-A4B1-34B2BAE3EA8D}"/>
              </a:ext>
            </a:extLst>
          </p:cNvPr>
          <p:cNvSpPr/>
          <p:nvPr/>
        </p:nvSpPr>
        <p:spPr>
          <a:xfrm rot="5081291">
            <a:off x="6514850" y="4496945"/>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p:cNvSpPr txBox="1"/>
          <p:nvPr/>
        </p:nvSpPr>
        <p:spPr>
          <a:xfrm>
            <a:off x="683151" y="3268580"/>
            <a:ext cx="1660772" cy="954107"/>
          </a:xfrm>
          <a:prstGeom prst="rect">
            <a:avLst/>
          </a:prstGeom>
          <a:noFill/>
        </p:spPr>
        <p:txBody>
          <a:bodyPr wrap="square" rtlCol="0">
            <a:spAutoFit/>
          </a:bodyPr>
          <a:lstStyle/>
          <a:p>
            <a:pPr algn="ctr"/>
            <a:r>
              <a:rPr lang="en-US" sz="2800">
                <a:solidFill>
                  <a:srgbClr val="EAEAEA"/>
                </a:solidFill>
                <a:latin typeface="Nexa Light" panose="02000000000000000000" pitchFamily="50" charset="0"/>
              </a:rPr>
              <a:t>Open Humans</a:t>
            </a:r>
          </a:p>
        </p:txBody>
      </p:sp>
      <p:pic>
        <p:nvPicPr>
          <p:cNvPr id="1026" name="Picture 2" descr="How to Export Large WordPress Databases and Speed Up the Process •">
            <a:extLst>
              <a:ext uri="{FF2B5EF4-FFF2-40B4-BE49-F238E27FC236}">
                <a16:creationId xmlns:a16="http://schemas.microsoft.com/office/drawing/2014/main" id="{7C16A779-2E2B-4A17-A64B-C357541EE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98" y="2519511"/>
            <a:ext cx="2085527" cy="9683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10EB4C5-FE42-46E7-8466-E0C4F21DD2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32230" y="4751170"/>
            <a:ext cx="824507" cy="692586"/>
          </a:xfrm>
          <a:prstGeom prst="rect">
            <a:avLst/>
          </a:prstGeom>
        </p:spPr>
      </p:pic>
      <p:sp>
        <p:nvSpPr>
          <p:cNvPr id="14" name="Oval 13"/>
          <p:cNvSpPr/>
          <p:nvPr/>
        </p:nvSpPr>
        <p:spPr>
          <a:xfrm>
            <a:off x="5570096" y="2380774"/>
            <a:ext cx="2153121" cy="2040683"/>
          </a:xfrm>
          <a:prstGeom prst="ellipse">
            <a:avLst/>
          </a:prstGeom>
          <a:solidFill>
            <a:srgbClr val="BB365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875796" y="3375350"/>
            <a:ext cx="1604165" cy="923330"/>
          </a:xfrm>
          <a:prstGeom prst="rect">
            <a:avLst/>
          </a:prstGeom>
          <a:noFill/>
        </p:spPr>
        <p:txBody>
          <a:bodyPr wrap="square" rtlCol="0">
            <a:spAutoFit/>
          </a:bodyPr>
          <a:lstStyle/>
          <a:p>
            <a:pPr algn="ctr"/>
            <a:r>
              <a:rPr lang="en-US">
                <a:solidFill>
                  <a:srgbClr val="EAEAEA"/>
                </a:solidFill>
                <a:latin typeface="Nexa Light" panose="02000000000000000000" pitchFamily="50" charset="0"/>
              </a:rPr>
              <a:t>All of Us Data and Research Center</a:t>
            </a:r>
          </a:p>
        </p:txBody>
      </p:sp>
      <p:sp>
        <p:nvSpPr>
          <p:cNvPr id="12" name="TextBox 11">
            <a:extLst>
              <a:ext uri="{FF2B5EF4-FFF2-40B4-BE49-F238E27FC236}">
                <a16:creationId xmlns:a16="http://schemas.microsoft.com/office/drawing/2014/main" id="{43D3C36E-7D33-4A82-BDA7-A37797E2D8DC}"/>
              </a:ext>
            </a:extLst>
          </p:cNvPr>
          <p:cNvSpPr txBox="1"/>
          <p:nvPr/>
        </p:nvSpPr>
        <p:spPr>
          <a:xfrm>
            <a:off x="4153006" y="5198466"/>
            <a:ext cx="2007461" cy="461665"/>
          </a:xfrm>
          <a:prstGeom prst="rect">
            <a:avLst/>
          </a:prstGeom>
          <a:noFill/>
        </p:spPr>
        <p:txBody>
          <a:bodyPr wrap="square" rtlCol="0">
            <a:spAutoFit/>
          </a:bodyPr>
          <a:lstStyle/>
          <a:p>
            <a:pPr algn="ctr"/>
            <a:r>
              <a:rPr lang="en-US" sz="2400"/>
              <a:t>Developers</a:t>
            </a:r>
          </a:p>
        </p:txBody>
      </p:sp>
      <p:sp>
        <p:nvSpPr>
          <p:cNvPr id="5" name="Arrow: Right 4">
            <a:extLst>
              <a:ext uri="{FF2B5EF4-FFF2-40B4-BE49-F238E27FC236}">
                <a16:creationId xmlns:a16="http://schemas.microsoft.com/office/drawing/2014/main" id="{8823B4C7-A737-45F1-A122-A5F9D91D9CD8}"/>
              </a:ext>
            </a:extLst>
          </p:cNvPr>
          <p:cNvSpPr/>
          <p:nvPr/>
        </p:nvSpPr>
        <p:spPr>
          <a:xfrm rot="19031753">
            <a:off x="5449911" y="4046628"/>
            <a:ext cx="536034" cy="269043"/>
          </a:xfrm>
          <a:prstGeom prst="rightArrow">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Roadmap to become a successful programmer | TechGig">
            <a:extLst>
              <a:ext uri="{FF2B5EF4-FFF2-40B4-BE49-F238E27FC236}">
                <a16:creationId xmlns:a16="http://schemas.microsoft.com/office/drawing/2014/main" id="{3DFF65CB-7931-470C-967D-763B1B1542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69" t="9001" r="26133" b="9700"/>
          <a:stretch/>
        </p:blipFill>
        <p:spPr bwMode="auto">
          <a:xfrm>
            <a:off x="4588388" y="4206266"/>
            <a:ext cx="1030637" cy="10369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37009C-C638-4E5E-9E67-93C503217D6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901211" y="2346942"/>
            <a:ext cx="1490543" cy="1434005"/>
          </a:xfrm>
          <a:prstGeom prst="rect">
            <a:avLst/>
          </a:prstGeom>
        </p:spPr>
      </p:pic>
      <p:sp>
        <p:nvSpPr>
          <p:cNvPr id="6" name="Arrow: Left 5">
            <a:extLst>
              <a:ext uri="{FF2B5EF4-FFF2-40B4-BE49-F238E27FC236}">
                <a16:creationId xmlns:a16="http://schemas.microsoft.com/office/drawing/2014/main" id="{3F09F885-9570-4DDE-8260-437045BA7BC4}"/>
              </a:ext>
            </a:extLst>
          </p:cNvPr>
          <p:cNvSpPr/>
          <p:nvPr/>
        </p:nvSpPr>
        <p:spPr>
          <a:xfrm rot="10800000" flipV="1">
            <a:off x="3298007" y="2245400"/>
            <a:ext cx="1612949" cy="2403107"/>
          </a:xfrm>
          <a:prstGeom prst="lef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All of Us Open Humans Project</a:t>
            </a:r>
          </a:p>
        </p:txBody>
      </p:sp>
      <p:sp>
        <p:nvSpPr>
          <p:cNvPr id="18" name="TextBox 17">
            <a:extLst>
              <a:ext uri="{FF2B5EF4-FFF2-40B4-BE49-F238E27FC236}">
                <a16:creationId xmlns:a16="http://schemas.microsoft.com/office/drawing/2014/main" id="{F2683CDC-3585-4000-BF4B-5A6AB22E18A8}"/>
              </a:ext>
            </a:extLst>
          </p:cNvPr>
          <p:cNvSpPr txBox="1"/>
          <p:nvPr/>
        </p:nvSpPr>
        <p:spPr>
          <a:xfrm>
            <a:off x="5680424" y="5934970"/>
            <a:ext cx="2543021" cy="461665"/>
          </a:xfrm>
          <a:prstGeom prst="rect">
            <a:avLst/>
          </a:prstGeom>
          <a:noFill/>
        </p:spPr>
        <p:txBody>
          <a:bodyPr wrap="square" rtlCol="0">
            <a:spAutoFit/>
          </a:bodyPr>
          <a:lstStyle/>
          <a:p>
            <a:pPr algn="ctr"/>
            <a:r>
              <a:rPr lang="en-US" sz="2400"/>
              <a:t>Researchers</a:t>
            </a:r>
          </a:p>
        </p:txBody>
      </p:sp>
      <p:sp>
        <p:nvSpPr>
          <p:cNvPr id="20" name="TextBox 19">
            <a:extLst>
              <a:ext uri="{FF2B5EF4-FFF2-40B4-BE49-F238E27FC236}">
                <a16:creationId xmlns:a16="http://schemas.microsoft.com/office/drawing/2014/main" id="{4FBDBACA-8FD1-4687-8087-F4799F3BDF4F}"/>
              </a:ext>
            </a:extLst>
          </p:cNvPr>
          <p:cNvSpPr txBox="1"/>
          <p:nvPr/>
        </p:nvSpPr>
        <p:spPr>
          <a:xfrm>
            <a:off x="118508" y="5583554"/>
            <a:ext cx="1635336" cy="461665"/>
          </a:xfrm>
          <a:prstGeom prst="rect">
            <a:avLst/>
          </a:prstGeom>
          <a:noFill/>
        </p:spPr>
        <p:txBody>
          <a:bodyPr wrap="square" rtlCol="0">
            <a:spAutoFit/>
          </a:bodyPr>
          <a:lstStyle/>
          <a:p>
            <a:pPr algn="ctr"/>
            <a:r>
              <a:rPr lang="en-US" sz="2400"/>
              <a:t>Patients</a:t>
            </a:r>
          </a:p>
        </p:txBody>
      </p:sp>
      <p:sp>
        <p:nvSpPr>
          <p:cNvPr id="21" name="Arrow: Left 20">
            <a:extLst>
              <a:ext uri="{FF2B5EF4-FFF2-40B4-BE49-F238E27FC236}">
                <a16:creationId xmlns:a16="http://schemas.microsoft.com/office/drawing/2014/main" id="{A8D99F40-68BD-4078-BA6E-44EF3B25C26E}"/>
              </a:ext>
            </a:extLst>
          </p:cNvPr>
          <p:cNvSpPr/>
          <p:nvPr/>
        </p:nvSpPr>
        <p:spPr>
          <a:xfrm rot="7085680">
            <a:off x="797586" y="4255321"/>
            <a:ext cx="484477" cy="249192"/>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ow can IT tools improve patient education? - ALSAD">
            <a:extLst>
              <a:ext uri="{FF2B5EF4-FFF2-40B4-BE49-F238E27FC236}">
                <a16:creationId xmlns:a16="http://schemas.microsoft.com/office/drawing/2014/main" id="{6C3D97AA-1D68-4534-838D-3E626E53EA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969" r="18207"/>
          <a:stretch/>
        </p:blipFill>
        <p:spPr bwMode="auto">
          <a:xfrm>
            <a:off x="311726" y="4485005"/>
            <a:ext cx="1153754" cy="1089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1DCCC4D-4677-4AB4-8E9A-9FF637F4B9EA}"/>
              </a:ext>
            </a:extLst>
          </p:cNvPr>
          <p:cNvGrpSpPr/>
          <p:nvPr/>
        </p:nvGrpSpPr>
        <p:grpSpPr>
          <a:xfrm>
            <a:off x="1749118" y="4452850"/>
            <a:ext cx="1738374" cy="1361537"/>
            <a:chOff x="7622516" y="4767982"/>
            <a:chExt cx="2553766" cy="2000172"/>
          </a:xfrm>
        </p:grpSpPr>
        <p:sp>
          <p:nvSpPr>
            <p:cNvPr id="2" name="Oval 1">
              <a:extLst>
                <a:ext uri="{FF2B5EF4-FFF2-40B4-BE49-F238E27FC236}">
                  <a16:creationId xmlns:a16="http://schemas.microsoft.com/office/drawing/2014/main" id="{A8293967-B032-440D-AC24-08E14452E622}"/>
                </a:ext>
              </a:extLst>
            </p:cNvPr>
            <p:cNvSpPr/>
            <p:nvPr/>
          </p:nvSpPr>
          <p:spPr>
            <a:xfrm>
              <a:off x="8052601" y="4767982"/>
              <a:ext cx="1432216" cy="1422571"/>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nthem Blue Cross &amp; Blue Shield Quotes - Hyers &amp; Associates">
              <a:extLst>
                <a:ext uri="{FF2B5EF4-FFF2-40B4-BE49-F238E27FC236}">
                  <a16:creationId xmlns:a16="http://schemas.microsoft.com/office/drawing/2014/main" id="{B0DBB6CA-A9C0-4DEE-B93A-DCE3A52D9FB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756" b="38875"/>
            <a:stretch/>
          </p:blipFill>
          <p:spPr bwMode="auto">
            <a:xfrm>
              <a:off x="8090767" y="5159748"/>
              <a:ext cx="1355884" cy="69967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2BA6AFF-AF28-407F-BC7C-34278BF78CFB}"/>
                </a:ext>
              </a:extLst>
            </p:cNvPr>
            <p:cNvSpPr txBox="1"/>
            <p:nvPr/>
          </p:nvSpPr>
          <p:spPr>
            <a:xfrm>
              <a:off x="7622516" y="6089943"/>
              <a:ext cx="2553766" cy="678211"/>
            </a:xfrm>
            <a:prstGeom prst="rect">
              <a:avLst/>
            </a:prstGeom>
            <a:noFill/>
          </p:spPr>
          <p:txBody>
            <a:bodyPr wrap="square" rtlCol="0">
              <a:spAutoFit/>
            </a:bodyPr>
            <a:lstStyle/>
            <a:p>
              <a:pPr algn="ctr"/>
              <a:r>
                <a:rPr lang="en-US" sz="2400"/>
                <a:t>Insurance</a:t>
              </a:r>
            </a:p>
          </p:txBody>
        </p:sp>
      </p:grpSp>
      <p:pic>
        <p:nvPicPr>
          <p:cNvPr id="8" name="Picture 7">
            <a:extLst>
              <a:ext uri="{FF2B5EF4-FFF2-40B4-BE49-F238E27FC236}">
                <a16:creationId xmlns:a16="http://schemas.microsoft.com/office/drawing/2014/main" id="{06694515-8B98-46CB-ACCB-9ECF0E953C43}"/>
              </a:ext>
            </a:extLst>
          </p:cNvPr>
          <p:cNvPicPr>
            <a:picLocks noChangeAspect="1"/>
          </p:cNvPicPr>
          <p:nvPr/>
        </p:nvPicPr>
        <p:blipFill>
          <a:blip r:embed="rId13"/>
          <a:stretch>
            <a:fillRect/>
          </a:stretch>
        </p:blipFill>
        <p:spPr>
          <a:xfrm>
            <a:off x="7777558" y="4281448"/>
            <a:ext cx="779180" cy="7971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714BB565-806C-4F10-8EB3-2E313C3C707F}"/>
              </a:ext>
            </a:extLst>
          </p:cNvPr>
          <p:cNvSpPr txBox="1"/>
          <p:nvPr/>
        </p:nvSpPr>
        <p:spPr>
          <a:xfrm>
            <a:off x="7550830" y="5041305"/>
            <a:ext cx="1685764" cy="461665"/>
          </a:xfrm>
          <a:prstGeom prst="rect">
            <a:avLst/>
          </a:prstGeom>
          <a:noFill/>
        </p:spPr>
        <p:txBody>
          <a:bodyPr wrap="square" rtlCol="0">
            <a:spAutoFit/>
          </a:bodyPr>
          <a:lstStyle/>
          <a:p>
            <a:pPr algn="ctr"/>
            <a:r>
              <a:rPr lang="en-US" sz="2400"/>
              <a:t>Physicians</a:t>
            </a:r>
          </a:p>
        </p:txBody>
      </p:sp>
      <p:pic>
        <p:nvPicPr>
          <p:cNvPr id="9218" name="Picture 2" descr="Fda - Free food icons">
            <a:extLst>
              <a:ext uri="{FF2B5EF4-FFF2-40B4-BE49-F238E27FC236}">
                <a16:creationId xmlns:a16="http://schemas.microsoft.com/office/drawing/2014/main" id="{6A5D99EB-B80B-4949-954E-57AE366EEE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2931" y="1898768"/>
            <a:ext cx="898250" cy="89825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C5B11125-E3D8-4270-A009-E1358DFC1C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57930" y="1384225"/>
            <a:ext cx="809520" cy="61133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National Institutes of Health - MEpedia">
            <a:extLst>
              <a:ext uri="{FF2B5EF4-FFF2-40B4-BE49-F238E27FC236}">
                <a16:creationId xmlns:a16="http://schemas.microsoft.com/office/drawing/2014/main" id="{3D586265-E1A1-4068-9CC4-1DFA12744C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0959" y="1341254"/>
            <a:ext cx="778670" cy="68498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WHO | UNGIS">
            <a:extLst>
              <a:ext uri="{FF2B5EF4-FFF2-40B4-BE49-F238E27FC236}">
                <a16:creationId xmlns:a16="http://schemas.microsoft.com/office/drawing/2014/main" id="{BC1F30DE-D77A-4C69-8633-337F79345E2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36378" y="1657946"/>
            <a:ext cx="869637" cy="869637"/>
          </a:xfrm>
          <a:prstGeom prst="ellipse">
            <a:avLst/>
          </a:prstGeom>
          <a:solidFill>
            <a:schemeClr val="bg1"/>
          </a:solid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AutoShape 2" descr="Amazon drops word mark in new app icon, fully embracing the smile logo">
            <a:extLst>
              <a:ext uri="{FF2B5EF4-FFF2-40B4-BE49-F238E27FC236}">
                <a16:creationId xmlns:a16="http://schemas.microsoft.com/office/drawing/2014/main" id="{60BC2DFF-96D2-4C6F-A5C9-63490D81D4F1}"/>
              </a:ext>
            </a:extLst>
          </p:cNvPr>
          <p:cNvSpPr>
            <a:spLocks noChangeAspect="1" noChangeArrowheads="1"/>
          </p:cNvSpPr>
          <p:nvPr/>
        </p:nvSpPr>
        <p:spPr bwMode="auto">
          <a:xfrm>
            <a:off x="7137045" y="30022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Amazon drops word mark in new app icon, fully embracing the smile logo">
            <a:extLst>
              <a:ext uri="{FF2B5EF4-FFF2-40B4-BE49-F238E27FC236}">
                <a16:creationId xmlns:a16="http://schemas.microsoft.com/office/drawing/2014/main" id="{98B60DC9-120E-477E-80C5-6CCD4CB76133}"/>
              </a:ext>
            </a:extLst>
          </p:cNvPr>
          <p:cNvSpPr>
            <a:spLocks noChangeAspect="1" noChangeArrowheads="1"/>
          </p:cNvSpPr>
          <p:nvPr/>
        </p:nvSpPr>
        <p:spPr bwMode="auto">
          <a:xfrm>
            <a:off x="7289445" y="3154685"/>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Amazon Icon | Socialmedia Iconset | uiconstock">
            <a:extLst>
              <a:ext uri="{FF2B5EF4-FFF2-40B4-BE49-F238E27FC236}">
                <a16:creationId xmlns:a16="http://schemas.microsoft.com/office/drawing/2014/main" id="{5258613C-E59E-408D-90E8-217C7F162187}"/>
              </a:ext>
            </a:extLst>
          </p:cNvPr>
          <p:cNvSpPr>
            <a:spLocks noChangeAspect="1" noChangeArrowheads="1"/>
          </p:cNvSpPr>
          <p:nvPr/>
        </p:nvSpPr>
        <p:spPr bwMode="auto">
          <a:xfrm>
            <a:off x="8421341" y="3763127"/>
            <a:ext cx="207480" cy="207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rrow: Left 43">
            <a:extLst>
              <a:ext uri="{FF2B5EF4-FFF2-40B4-BE49-F238E27FC236}">
                <a16:creationId xmlns:a16="http://schemas.microsoft.com/office/drawing/2014/main" id="{E684F930-6E54-4ED5-B1B4-8656618BE7E2}"/>
              </a:ext>
            </a:extLst>
          </p:cNvPr>
          <p:cNvSpPr/>
          <p:nvPr/>
        </p:nvSpPr>
        <p:spPr>
          <a:xfrm rot="21119920">
            <a:off x="2465431" y="331163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0871CDF6-9F6F-43E2-BD9F-BB38D24CD3BC}"/>
              </a:ext>
            </a:extLst>
          </p:cNvPr>
          <p:cNvSpPr/>
          <p:nvPr/>
        </p:nvSpPr>
        <p:spPr>
          <a:xfrm rot="15211448">
            <a:off x="978877" y="2120805"/>
            <a:ext cx="521427"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 45">
            <a:extLst>
              <a:ext uri="{FF2B5EF4-FFF2-40B4-BE49-F238E27FC236}">
                <a16:creationId xmlns:a16="http://schemas.microsoft.com/office/drawing/2014/main" id="{0C936ECB-96E3-4F50-8123-9D1511CD7C36}"/>
              </a:ext>
            </a:extLst>
          </p:cNvPr>
          <p:cNvSpPr/>
          <p:nvPr/>
        </p:nvSpPr>
        <p:spPr>
          <a:xfrm rot="13891180">
            <a:off x="447562" y="2356307"/>
            <a:ext cx="522954" cy="254928"/>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mazon Logo Icon of Flat style - Available in SVG, PNG, EPS, AI &amp; Icon fonts">
            <a:extLst>
              <a:ext uri="{FF2B5EF4-FFF2-40B4-BE49-F238E27FC236}">
                <a16:creationId xmlns:a16="http://schemas.microsoft.com/office/drawing/2014/main" id="{75486071-27AF-40A4-BEE3-30666475E83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988" y="1957794"/>
            <a:ext cx="521587" cy="521587"/>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338" name="Picture 2" descr="Instacart offers grocery delivery to your front door - Inside Business">
            <a:extLst>
              <a:ext uri="{FF2B5EF4-FFF2-40B4-BE49-F238E27FC236}">
                <a16:creationId xmlns:a16="http://schemas.microsoft.com/office/drawing/2014/main" id="{1A095673-707A-40EB-8FAF-DF2FC935858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4433" t="5109" r="17367" b="5783"/>
          <a:stretch/>
        </p:blipFill>
        <p:spPr bwMode="auto">
          <a:xfrm>
            <a:off x="910084" y="1856205"/>
            <a:ext cx="481227" cy="451643"/>
          </a:xfrm>
          <a:prstGeom prst="ellipse">
            <a:avLst/>
          </a:prstGeom>
          <a:solidFill>
            <a:schemeClr val="bg1"/>
          </a:solidFill>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314" name="Picture 2" descr="Amazon.com: Walgreens: Alexa Skills">
            <a:extLst>
              <a:ext uri="{FF2B5EF4-FFF2-40B4-BE49-F238E27FC236}">
                <a16:creationId xmlns:a16="http://schemas.microsoft.com/office/drawing/2014/main" id="{6D56F5B6-000B-4C2C-B169-FF2D93A3D5E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79464" y="1849006"/>
            <a:ext cx="652227" cy="6522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CFF803E-0089-4951-A33D-6A2BCB104C9A}"/>
              </a:ext>
            </a:extLst>
          </p:cNvPr>
          <p:cNvSpPr txBox="1"/>
          <p:nvPr/>
        </p:nvSpPr>
        <p:spPr>
          <a:xfrm>
            <a:off x="-76614" y="1692351"/>
            <a:ext cx="1614281" cy="276999"/>
          </a:xfrm>
          <a:prstGeom prst="rect">
            <a:avLst/>
          </a:prstGeom>
          <a:noFill/>
        </p:spPr>
        <p:txBody>
          <a:bodyPr wrap="square">
            <a:spAutoFit/>
          </a:bodyPr>
          <a:lstStyle/>
          <a:p>
            <a:r>
              <a:rPr lang="en-US" sz="1200"/>
              <a:t>Supplements</a:t>
            </a:r>
          </a:p>
        </p:txBody>
      </p:sp>
      <p:sp>
        <p:nvSpPr>
          <p:cNvPr id="50" name="TextBox 49">
            <a:extLst>
              <a:ext uri="{FF2B5EF4-FFF2-40B4-BE49-F238E27FC236}">
                <a16:creationId xmlns:a16="http://schemas.microsoft.com/office/drawing/2014/main" id="{582A9604-B2C4-481B-9369-1D4679FEAE17}"/>
              </a:ext>
            </a:extLst>
          </p:cNvPr>
          <p:cNvSpPr txBox="1"/>
          <p:nvPr/>
        </p:nvSpPr>
        <p:spPr>
          <a:xfrm>
            <a:off x="823082" y="1552010"/>
            <a:ext cx="1429170" cy="276999"/>
          </a:xfrm>
          <a:prstGeom prst="rect">
            <a:avLst/>
          </a:prstGeom>
          <a:noFill/>
        </p:spPr>
        <p:txBody>
          <a:bodyPr wrap="square">
            <a:spAutoFit/>
          </a:bodyPr>
          <a:lstStyle/>
          <a:p>
            <a:r>
              <a:rPr lang="en-US" sz="1200"/>
              <a:t>Groceries</a:t>
            </a:r>
          </a:p>
        </p:txBody>
      </p:sp>
      <p:sp>
        <p:nvSpPr>
          <p:cNvPr id="52" name="TextBox 51">
            <a:extLst>
              <a:ext uri="{FF2B5EF4-FFF2-40B4-BE49-F238E27FC236}">
                <a16:creationId xmlns:a16="http://schemas.microsoft.com/office/drawing/2014/main" id="{0100C0D3-7112-4406-AA43-59FB788122EF}"/>
              </a:ext>
            </a:extLst>
          </p:cNvPr>
          <p:cNvSpPr txBox="1"/>
          <p:nvPr/>
        </p:nvSpPr>
        <p:spPr>
          <a:xfrm>
            <a:off x="1701793" y="1597667"/>
            <a:ext cx="1487936" cy="276999"/>
          </a:xfrm>
          <a:prstGeom prst="rect">
            <a:avLst/>
          </a:prstGeom>
          <a:noFill/>
        </p:spPr>
        <p:txBody>
          <a:bodyPr wrap="square">
            <a:spAutoFit/>
          </a:bodyPr>
          <a:lstStyle/>
          <a:p>
            <a:r>
              <a:rPr lang="en-US" sz="1200"/>
              <a:t>Medications</a:t>
            </a:r>
          </a:p>
        </p:txBody>
      </p:sp>
      <p:sp>
        <p:nvSpPr>
          <p:cNvPr id="53" name="Arrow: Left 52">
            <a:extLst>
              <a:ext uri="{FF2B5EF4-FFF2-40B4-BE49-F238E27FC236}">
                <a16:creationId xmlns:a16="http://schemas.microsoft.com/office/drawing/2014/main" id="{61832BD1-AF5F-42DA-B381-9187F1C88091}"/>
              </a:ext>
            </a:extLst>
          </p:cNvPr>
          <p:cNvSpPr/>
          <p:nvPr/>
        </p:nvSpPr>
        <p:spPr>
          <a:xfrm rot="10800000">
            <a:off x="8058757" y="3316024"/>
            <a:ext cx="1292471" cy="249191"/>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Table&#10;&#10;Description automatically generated">
            <a:extLst>
              <a:ext uri="{FF2B5EF4-FFF2-40B4-BE49-F238E27FC236}">
                <a16:creationId xmlns:a16="http://schemas.microsoft.com/office/drawing/2014/main" id="{D9C12293-A6E2-438D-80CB-35A2DE46B22E}"/>
              </a:ext>
            </a:extLst>
          </p:cNvPr>
          <p:cNvPicPr>
            <a:picLocks noChangeAspect="1"/>
          </p:cNvPicPr>
          <p:nvPr/>
        </p:nvPicPr>
        <p:blipFill rotWithShape="1">
          <a:blip r:embed="rId21">
            <a:extLst>
              <a:ext uri="{28A0092B-C50C-407E-A947-70E740481C1C}">
                <a14:useLocalDpi xmlns:a14="http://schemas.microsoft.com/office/drawing/2010/main" val="0"/>
              </a:ext>
            </a:extLst>
          </a:blip>
          <a:srcRect b="46920"/>
          <a:stretch/>
        </p:blipFill>
        <p:spPr>
          <a:xfrm>
            <a:off x="9754785" y="2296164"/>
            <a:ext cx="1782960" cy="2168826"/>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628314689"/>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4" grpId="0" animBg="1"/>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AA52E04-D676-48A0-8450-96DBD6BD6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45" y="-298838"/>
            <a:ext cx="5703592" cy="7455676"/>
          </a:xfrm>
          <a:prstGeom prst="rect">
            <a:avLst/>
          </a:prstGeom>
        </p:spPr>
      </p:pic>
      <p:pic>
        <p:nvPicPr>
          <p:cNvPr id="5" name="Picture 4" descr="Diagram&#10;&#10;Description automatically generated">
            <a:extLst>
              <a:ext uri="{FF2B5EF4-FFF2-40B4-BE49-F238E27FC236}">
                <a16:creationId xmlns:a16="http://schemas.microsoft.com/office/drawing/2014/main" id="{B33B7253-34C0-4167-9E0C-153833572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647" y="-433213"/>
            <a:ext cx="6578353" cy="7468838"/>
          </a:xfrm>
          <a:prstGeom prst="rect">
            <a:avLst/>
          </a:prstGeom>
        </p:spPr>
      </p:pic>
    </p:spTree>
    <p:extLst>
      <p:ext uri="{BB962C8B-B14F-4D97-AF65-F5344CB8AC3E}">
        <p14:creationId xmlns:p14="http://schemas.microsoft.com/office/powerpoint/2010/main" val="1254745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a:solidFill>
                  <a:srgbClr val="FFFFFF"/>
                </a:solidFill>
                <a:latin typeface="+mj-lt"/>
                <a:ea typeface="+mj-ea"/>
                <a:cs typeface="+mj-cs"/>
              </a:rPr>
              <a:t>We’ve Seen a </a:t>
            </a:r>
            <a:r>
              <a:rPr lang="en-US" sz="6000" b="1" spc="-50">
                <a:solidFill>
                  <a:srgbClr val="FFFFFF"/>
                </a:solidFill>
                <a:latin typeface="+mj-lt"/>
                <a:ea typeface="+mj-ea"/>
                <a:cs typeface="+mj-cs"/>
              </a:rPr>
              <a:t>50X</a:t>
            </a:r>
            <a:r>
              <a:rPr lang="en-US" sz="6000" spc="-5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a:ln w="0"/>
                <a:solidFill>
                  <a:schemeClr val="tx1"/>
                </a:solidFill>
                <a:latin typeface="Abadi" panose="020B0604020104020204" pitchFamily="34" charset="0"/>
              </a:rPr>
              <a:t>Problem: Collaboration &amp; Data Sharing</a:t>
            </a:r>
          </a:p>
          <a:p>
            <a:pPr algn="ctr"/>
            <a:r>
              <a:rPr lang="en-US" sz="5400">
                <a:ln w="0"/>
                <a:latin typeface="Abadi" panose="020B0604020104020204" pitchFamily="34" charset="0"/>
              </a:rPr>
              <a:t>is</a:t>
            </a:r>
            <a:r>
              <a:rPr lang="en-US" sz="5400" b="0" cap="none" spc="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a:latin typeface="Abadi Extra Light" panose="020B0204020104020204" pitchFamily="34" charset="0"/>
              </a:rPr>
              <a:t>We’re wasting </a:t>
            </a:r>
            <a:r>
              <a:rPr lang="en-US" sz="3600" b="1">
                <a:latin typeface="Abadi Extra Light" panose="020B0204020104020204" pitchFamily="34" charset="0"/>
              </a:rPr>
              <a:t>$157 billion </a:t>
            </a:r>
            <a:r>
              <a:rPr lang="en-US" sz="3600">
                <a:latin typeface="Abadi Extra Light" panose="020B0204020104020204" pitchFamily="34" charset="0"/>
              </a:rPr>
              <a:t>paying over </a:t>
            </a:r>
            <a:r>
              <a:rPr lang="en-US" sz="3600" b="1">
                <a:latin typeface="Abadi Extra Light" panose="020B0204020104020204" pitchFamily="34" charset="0"/>
              </a:rPr>
              <a:t>350,000</a:t>
            </a:r>
            <a:r>
              <a:rPr lang="en-US" sz="360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a:ln w="0"/>
                <a:solidFill>
                  <a:schemeClr val="bg1"/>
                </a:solidFill>
                <a:latin typeface="Abadi Extra Light" panose="020B0204020104020204" pitchFamily="34" charset="0"/>
              </a:rPr>
              <a:t>How We Could Be </a:t>
            </a:r>
          </a:p>
          <a:p>
            <a:r>
              <a:rPr lang="en-US" sz="4800" b="0" cap="none" spc="0">
                <a:ln w="0"/>
                <a:solidFill>
                  <a:schemeClr val="bg1"/>
                </a:solidFill>
                <a:latin typeface="Abadi Extra Light" panose="020B0204020104020204" pitchFamily="34" charset="0"/>
              </a:rPr>
              <a:t>Spending that </a:t>
            </a:r>
          </a:p>
          <a:p>
            <a:r>
              <a:rPr lang="en-US" sz="4800" b="0" cap="none" spc="0">
                <a:ln w="0"/>
                <a:solidFill>
                  <a:schemeClr val="bg1"/>
                </a:solidFill>
                <a:latin typeface="Abadi Extra Light" panose="020B0204020104020204" pitchFamily="34" charset="0"/>
              </a:rPr>
              <a:t>$157 Billion</a:t>
            </a:r>
            <a:endParaRPr lang="en-US" sz="4400" b="0" cap="none" spc="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a:latin typeface="Abadi Extra Light" panose="020B0204020104020204" pitchFamily="34" charset="0"/>
              </a:rPr>
              <a:t>Nearly all apps allow you to provide data and show you what you </a:t>
            </a:r>
            <a:r>
              <a:rPr lang="en-US" sz="4000" b="1">
                <a:latin typeface="Abadi Extra Light" panose="020B0204020104020204" pitchFamily="34" charset="0"/>
              </a:rPr>
              <a:t>have done </a:t>
            </a:r>
            <a:r>
              <a:rPr lang="en-US" sz="4000">
                <a:latin typeface="Abadi Extra Light" panose="020B0204020104020204" pitchFamily="34" charset="0"/>
              </a:rPr>
              <a:t>rather than what you </a:t>
            </a:r>
            <a:r>
              <a:rPr lang="en-US" sz="4000" b="1">
                <a:latin typeface="Abadi Extra Light" panose="020B0204020104020204" pitchFamily="34" charset="0"/>
              </a:rPr>
              <a:t>should do </a:t>
            </a:r>
            <a:r>
              <a:rPr lang="en-US" sz="400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a:ln w="0"/>
                <a:solidFill>
                  <a:schemeClr val="tx1"/>
                </a:solidFill>
                <a:latin typeface="Abadi" panose="020B0604020104020204" pitchFamily="34" charset="0"/>
              </a:rPr>
              <a:t>Solution:</a:t>
            </a:r>
            <a:r>
              <a:rPr lang="en-US" sz="6000" b="0" cap="none" spc="0">
                <a:ln w="0"/>
                <a:solidFill>
                  <a:schemeClr val="tx1"/>
                </a:solidFill>
                <a:latin typeface="Abadi" panose="020B0604020104020204" pitchFamily="34" charset="0"/>
              </a:rPr>
              <a:t> </a:t>
            </a:r>
            <a:r>
              <a:rPr lang="en-US" sz="4000" b="0" cap="none" spc="0">
                <a:ln w="0"/>
                <a:solidFill>
                  <a:schemeClr val="tx1"/>
                </a:solidFill>
                <a:latin typeface="Abadi" panose="020B0604020104020204" pitchFamily="34" charset="0"/>
              </a:rPr>
              <a:t>Incentivize Open-Source Collaboration</a:t>
            </a:r>
            <a:endParaRPr lang="en-US" sz="2800" b="0" cap="none" spc="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a:latin typeface="Abadi Extra Light" panose="020B0204020104020204" pitchFamily="34" charset="0"/>
              </a:rPr>
              <a:t>We can utilize a DAO as a vehicle to </a:t>
            </a:r>
            <a:r>
              <a:rPr lang="en-US" sz="4400" b="1">
                <a:latin typeface="Abadi Extra Light" panose="020B0204020104020204" pitchFamily="34" charset="0"/>
              </a:rPr>
              <a:t>reward</a:t>
            </a:r>
            <a:r>
              <a:rPr lang="en-US" sz="4400">
                <a:latin typeface="Abadi Extra Light" panose="020B0204020104020204" pitchFamily="34" charset="0"/>
              </a:rPr>
              <a:t> the creation of </a:t>
            </a:r>
            <a:r>
              <a:rPr lang="en-US" sz="4400" b="1">
                <a:latin typeface="Abadi Extra Light" panose="020B0204020104020204" pitchFamily="34" charset="0"/>
              </a:rPr>
              <a:t>public goods</a:t>
            </a:r>
            <a:r>
              <a:rPr lang="en-US" sz="4400">
                <a:latin typeface="Abadi Extra Light" panose="020B0204020104020204" pitchFamily="34" charset="0"/>
              </a:rPr>
              <a:t>. </a:t>
            </a:r>
          </a:p>
          <a:p>
            <a:pPr algn="ctr"/>
            <a:r>
              <a:rPr lang="en-US" sz="440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1.1|3.7"/>
</p:tagLst>
</file>

<file path=ppt/tags/tag2.xml><?xml version="1.0" encoding="utf-8"?>
<p:tagLst xmlns:a="http://schemas.openxmlformats.org/drawingml/2006/main" xmlns:r="http://schemas.openxmlformats.org/officeDocument/2006/relationships" xmlns:p="http://schemas.openxmlformats.org/presentationml/2006/main">
  <p:tag name="TIMING" val="|0.5|40.8|26.4|14.1|7.3"/>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2.4|8"/>
</p:tagLst>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TotalTime>
  <Words>2910</Words>
  <Application>Microsoft Office PowerPoint</Application>
  <PresentationFormat>Widescreen</PresentationFormat>
  <Paragraphs>328</Paragraphs>
  <Slides>39</Slides>
  <Notes>21</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39</vt:i4>
      </vt:variant>
    </vt:vector>
  </HeadingPairs>
  <TitlesOfParts>
    <vt:vector size="54" baseType="lpstr">
      <vt:lpstr>Abadi</vt:lpstr>
      <vt:lpstr>Abadi Extra Light</vt:lpstr>
      <vt:lpstr>Agency FB</vt:lpstr>
      <vt:lpstr>Arial</vt:lpstr>
      <vt:lpstr>Calibri</vt:lpstr>
      <vt:lpstr>Calibri Light</vt:lpstr>
      <vt:lpstr>News Cycle</vt:lpstr>
      <vt:lpstr>Nexa Bold</vt:lpstr>
      <vt:lpstr>Nexa Light</vt:lpstr>
      <vt:lpstr>Questrial</vt:lpstr>
      <vt:lpstr>roboto</vt:lpstr>
      <vt:lpstr>Rockwell</vt:lpstr>
      <vt:lpstr>Segoe UI Semibold</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Outcome Labels Plugin</vt:lpstr>
      <vt:lpstr>Study Generation Plugins</vt:lpstr>
      <vt:lpstr>Decision-Support Notification Plugins</vt:lpstr>
      <vt:lpstr>PowerPoint Presentation</vt:lpstr>
      <vt:lpstr>PowerPoint Presentation</vt:lpstr>
      <vt:lpstr>PowerPoint Presentation</vt:lpstr>
      <vt:lpstr>PowerPoint Presentation</vt:lpstr>
      <vt:lpstr>Roadmap</vt:lpstr>
      <vt:lpstr>THE END</vt:lpstr>
      <vt:lpstr>PowerPoint Presentation</vt:lpstr>
      <vt:lpstr>PowerPoint Presentation</vt:lpstr>
      <vt:lpstr>PowerPoint Presentation</vt:lpstr>
      <vt:lpstr>PowerPoint Presentation</vt:lpstr>
      <vt:lpstr>Financial and Traffic Projections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2</cp:revision>
  <dcterms:created xsi:type="dcterms:W3CDTF">2020-07-30T18:30:49Z</dcterms:created>
  <dcterms:modified xsi:type="dcterms:W3CDTF">2022-01-27T17:14:08Z</dcterms:modified>
</cp:coreProperties>
</file>